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60" r:id="rId4"/>
    <p:sldId id="290" r:id="rId5"/>
    <p:sldId id="287" r:id="rId6"/>
    <p:sldId id="282" r:id="rId7"/>
    <p:sldId id="321" r:id="rId8"/>
    <p:sldId id="283" r:id="rId9"/>
    <p:sldId id="304" r:id="rId10"/>
    <p:sldId id="294" r:id="rId11"/>
    <p:sldId id="285" r:id="rId12"/>
    <p:sldId id="306" r:id="rId13"/>
    <p:sldId id="284" r:id="rId14"/>
    <p:sldId id="320" r:id="rId15"/>
    <p:sldId id="303" r:id="rId16"/>
    <p:sldId id="301" r:id="rId17"/>
    <p:sldId id="316" r:id="rId18"/>
    <p:sldId id="317" r:id="rId19"/>
    <p:sldId id="302" r:id="rId20"/>
    <p:sldId id="313" r:id="rId21"/>
    <p:sldId id="298" r:id="rId22"/>
    <p:sldId id="312" r:id="rId23"/>
    <p:sldId id="297" r:id="rId24"/>
    <p:sldId id="307" r:id="rId25"/>
    <p:sldId id="308" r:id="rId26"/>
    <p:sldId id="309" r:id="rId27"/>
    <p:sldId id="314" r:id="rId28"/>
    <p:sldId id="310" r:id="rId29"/>
    <p:sldId id="31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  <a:srgbClr val="FFFF99"/>
    <a:srgbClr val="FFFF66"/>
    <a:srgbClr val="CCFFFF"/>
    <a:srgbClr val="66FFCC"/>
    <a:srgbClr val="FFFF00"/>
    <a:srgbClr val="FF0000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79" autoAdjust="0"/>
    <p:restoredTop sz="94660"/>
  </p:normalViewPr>
  <p:slideViewPr>
    <p:cSldViewPr>
      <p:cViewPr>
        <p:scale>
          <a:sx n="50" d="100"/>
          <a:sy n="50" d="100"/>
        </p:scale>
        <p:origin x="-168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41826-5DD7-4E32-B2B4-A9C817DD2D1B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2A072-A683-44D7-85F9-54838EF5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2A072-A683-44D7-85F9-54838EF56E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2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9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3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EBB8-8F8B-4974-8A4C-D0B2B24945D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914-8F81-4114-A7C6-EF411C210E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533400"/>
            <a:ext cx="9144000" cy="7404667"/>
            <a:chOff x="0" y="-533400"/>
            <a:chExt cx="9144000" cy="7404667"/>
          </a:xfrm>
        </p:grpSpPr>
        <p:sp>
          <p:nvSpPr>
            <p:cNvPr id="8" name="Rectangle 7"/>
            <p:cNvSpPr/>
            <p:nvPr/>
          </p:nvSpPr>
          <p:spPr>
            <a:xfrm>
              <a:off x="0" y="-533400"/>
              <a:ext cx="9144000" cy="7404667"/>
            </a:xfrm>
            <a:prstGeom prst="rect">
              <a:avLst/>
            </a:prstGeom>
            <a:solidFill>
              <a:srgbClr val="33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600" y="762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6200" y="571500"/>
              <a:ext cx="0" cy="60579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067800" y="152400"/>
              <a:ext cx="0" cy="6477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" y="67310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Half Frame 12"/>
            <p:cNvSpPr/>
            <p:nvPr/>
          </p:nvSpPr>
          <p:spPr>
            <a:xfrm>
              <a:off x="0" y="762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534400" y="5867399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0800000" flipH="1">
              <a:off x="1" y="59436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flipH="1">
              <a:off x="8610600" y="76200"/>
              <a:ext cx="5334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52400" y="635635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bg1"/>
                </a:solidFill>
              </a:rPr>
              <a:t>“ </a:t>
            </a:r>
            <a:r>
              <a:rPr lang="en-US" i="1" dirty="0" err="1" smtClean="0">
                <a:solidFill>
                  <a:schemeClr val="bg1"/>
                </a:solidFill>
              </a:rPr>
              <a:t>Tạm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đến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trường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không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học</a:t>
            </a:r>
            <a:r>
              <a:rPr lang="en-US" i="1" dirty="0" smtClean="0">
                <a:solidFill>
                  <a:schemeClr val="bg1"/>
                </a:solidFill>
              </a:rPr>
              <a:t>”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EBB8-8F8B-4974-8A4C-D0B2B24945D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914-8F81-4114-A7C6-EF411C210E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533400"/>
            <a:ext cx="9144000" cy="7404667"/>
            <a:chOff x="0" y="-533400"/>
            <a:chExt cx="9144000" cy="7404667"/>
          </a:xfrm>
        </p:grpSpPr>
        <p:sp>
          <p:nvSpPr>
            <p:cNvPr id="8" name="Rectangle 7"/>
            <p:cNvSpPr/>
            <p:nvPr/>
          </p:nvSpPr>
          <p:spPr>
            <a:xfrm>
              <a:off x="0" y="-533400"/>
              <a:ext cx="9144000" cy="7404667"/>
            </a:xfrm>
            <a:prstGeom prst="rect">
              <a:avLst/>
            </a:prstGeom>
            <a:solidFill>
              <a:srgbClr val="33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600" y="762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6200" y="571500"/>
              <a:ext cx="0" cy="60579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067800" y="152400"/>
              <a:ext cx="0" cy="6477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" y="67310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Half Frame 12"/>
            <p:cNvSpPr/>
            <p:nvPr/>
          </p:nvSpPr>
          <p:spPr>
            <a:xfrm>
              <a:off x="0" y="762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534400" y="5867399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0800000" flipH="1">
              <a:off x="1" y="59436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flipH="1">
              <a:off x="8610600" y="76200"/>
              <a:ext cx="5334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52400" y="635635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bg1"/>
                </a:solidFill>
              </a:rPr>
              <a:t>“ </a:t>
            </a:r>
            <a:r>
              <a:rPr lang="en-US" i="1" dirty="0" err="1" smtClean="0">
                <a:solidFill>
                  <a:schemeClr val="bg1"/>
                </a:solidFill>
              </a:rPr>
              <a:t>Tạm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đến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trường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không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học</a:t>
            </a:r>
            <a:r>
              <a:rPr lang="en-US" i="1" dirty="0" smtClean="0">
                <a:solidFill>
                  <a:schemeClr val="bg1"/>
                </a:solidFill>
              </a:rPr>
              <a:t>”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EBB8-8F8B-4974-8A4C-D0B2B24945D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914-8F81-4114-A7C6-EF411C210E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533400"/>
            <a:ext cx="9144000" cy="7404667"/>
            <a:chOff x="0" y="-533400"/>
            <a:chExt cx="9144000" cy="7404667"/>
          </a:xfrm>
        </p:grpSpPr>
        <p:sp>
          <p:nvSpPr>
            <p:cNvPr id="8" name="Rectangle 7"/>
            <p:cNvSpPr/>
            <p:nvPr/>
          </p:nvSpPr>
          <p:spPr>
            <a:xfrm>
              <a:off x="0" y="-533400"/>
              <a:ext cx="9144000" cy="7404667"/>
            </a:xfrm>
            <a:prstGeom prst="rect">
              <a:avLst/>
            </a:prstGeom>
            <a:solidFill>
              <a:srgbClr val="33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600" y="762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6200" y="571500"/>
              <a:ext cx="0" cy="60579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067800" y="152400"/>
              <a:ext cx="0" cy="6477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" y="67310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Half Frame 12"/>
            <p:cNvSpPr/>
            <p:nvPr/>
          </p:nvSpPr>
          <p:spPr>
            <a:xfrm>
              <a:off x="0" y="762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534400" y="5867399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0800000" flipH="1">
              <a:off x="1" y="59436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flipH="1">
              <a:off x="8610600" y="76200"/>
              <a:ext cx="5334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52400" y="635635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bg1"/>
                </a:solidFill>
              </a:rPr>
              <a:t>“ </a:t>
            </a:r>
            <a:r>
              <a:rPr lang="en-US" i="1" dirty="0" err="1" smtClean="0">
                <a:solidFill>
                  <a:schemeClr val="bg1"/>
                </a:solidFill>
              </a:rPr>
              <a:t>Tạm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đến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trường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không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học</a:t>
            </a:r>
            <a:r>
              <a:rPr lang="en-US" i="1" dirty="0" smtClean="0">
                <a:solidFill>
                  <a:schemeClr val="bg1"/>
                </a:solidFill>
              </a:rPr>
              <a:t>”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EBB8-8F8B-4974-8A4C-D0B2B24945D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914-8F81-4114-A7C6-EF411C210E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533400"/>
            <a:ext cx="9144000" cy="7404667"/>
            <a:chOff x="0" y="-533400"/>
            <a:chExt cx="9144000" cy="7404667"/>
          </a:xfrm>
        </p:grpSpPr>
        <p:sp>
          <p:nvSpPr>
            <p:cNvPr id="8" name="Rectangle 7"/>
            <p:cNvSpPr/>
            <p:nvPr/>
          </p:nvSpPr>
          <p:spPr>
            <a:xfrm>
              <a:off x="0" y="-533400"/>
              <a:ext cx="9144000" cy="7404667"/>
            </a:xfrm>
            <a:prstGeom prst="rect">
              <a:avLst/>
            </a:prstGeom>
            <a:solidFill>
              <a:srgbClr val="33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600" y="762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6200" y="571500"/>
              <a:ext cx="0" cy="60579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067800" y="152400"/>
              <a:ext cx="0" cy="6477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" y="67310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Half Frame 12"/>
            <p:cNvSpPr/>
            <p:nvPr/>
          </p:nvSpPr>
          <p:spPr>
            <a:xfrm>
              <a:off x="0" y="762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534400" y="5867399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0800000" flipH="1">
              <a:off x="1" y="59436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flipH="1">
              <a:off x="8610600" y="76200"/>
              <a:ext cx="5334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52400" y="635635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bg1"/>
                </a:solidFill>
              </a:rPr>
              <a:t>“ </a:t>
            </a:r>
            <a:r>
              <a:rPr lang="en-US" i="1" dirty="0" err="1" smtClean="0">
                <a:solidFill>
                  <a:schemeClr val="bg1"/>
                </a:solidFill>
              </a:rPr>
              <a:t>Tạm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đến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trường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không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học</a:t>
            </a:r>
            <a:r>
              <a:rPr lang="en-US" i="1" dirty="0" smtClean="0">
                <a:solidFill>
                  <a:schemeClr val="bg1"/>
                </a:solidFill>
              </a:rPr>
              <a:t>”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EBB8-8F8B-4974-8A4C-D0B2B24945D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1914-8F81-4114-A7C6-EF411C210E0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533400"/>
            <a:ext cx="9144000" cy="7404667"/>
            <a:chOff x="0" y="-533400"/>
            <a:chExt cx="9144000" cy="7404667"/>
          </a:xfrm>
        </p:grpSpPr>
        <p:sp>
          <p:nvSpPr>
            <p:cNvPr id="8" name="Rectangle 7"/>
            <p:cNvSpPr/>
            <p:nvPr/>
          </p:nvSpPr>
          <p:spPr>
            <a:xfrm>
              <a:off x="0" y="-533400"/>
              <a:ext cx="9144000" cy="7404667"/>
            </a:xfrm>
            <a:prstGeom prst="rect">
              <a:avLst/>
            </a:prstGeom>
            <a:solidFill>
              <a:srgbClr val="33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28600" y="762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6200" y="571500"/>
              <a:ext cx="0" cy="605790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067800" y="152400"/>
              <a:ext cx="0" cy="6477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28600" y="6731000"/>
              <a:ext cx="8763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Half Frame 12"/>
            <p:cNvSpPr/>
            <p:nvPr/>
          </p:nvSpPr>
          <p:spPr>
            <a:xfrm>
              <a:off x="0" y="762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0800000">
              <a:off x="8534400" y="5867399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0800000" flipH="1">
              <a:off x="1" y="5943600"/>
              <a:ext cx="6096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flipH="1">
              <a:off x="8610600" y="76200"/>
              <a:ext cx="533400" cy="838200"/>
            </a:xfrm>
            <a:prstGeom prst="halfFram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52400" y="635635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bg1"/>
                </a:solidFill>
              </a:rPr>
              <a:t>“ </a:t>
            </a:r>
            <a:r>
              <a:rPr lang="en-US" i="1" dirty="0" err="1" smtClean="0">
                <a:solidFill>
                  <a:schemeClr val="bg1"/>
                </a:solidFill>
              </a:rPr>
              <a:t>Tạm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đến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trường</a:t>
            </a:r>
            <a:r>
              <a:rPr lang="en-US" i="1" dirty="0" smtClean="0">
                <a:solidFill>
                  <a:schemeClr val="bg1"/>
                </a:solidFill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</a:rPr>
              <a:t>không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dừng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học</a:t>
            </a:r>
            <a:r>
              <a:rPr lang="en-US" i="1" dirty="0" smtClean="0">
                <a:solidFill>
                  <a:schemeClr val="bg1"/>
                </a:solidFill>
              </a:rPr>
              <a:t>” 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4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4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0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2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2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E6FF0-C6E9-4B25-B477-974982438428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E1E4-396E-4B9F-9C03-A19EDFE9F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5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4" r:id="rId15"/>
    <p:sldLayoutId id="214748366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533400"/>
            <a:ext cx="9144000" cy="7404667"/>
          </a:xfrm>
          <a:prstGeom prst="rect">
            <a:avLst/>
          </a:prstGeom>
          <a:solidFill>
            <a:srgbClr val="33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76200"/>
            <a:ext cx="876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" y="571500"/>
            <a:ext cx="0" cy="60579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67800" y="152400"/>
            <a:ext cx="0" cy="6477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6731000"/>
            <a:ext cx="8763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alf Frame 12"/>
          <p:cNvSpPr/>
          <p:nvPr/>
        </p:nvSpPr>
        <p:spPr>
          <a:xfrm>
            <a:off x="0" y="76200"/>
            <a:ext cx="609600" cy="8382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>
            <a:off x="8534400" y="5867399"/>
            <a:ext cx="609600" cy="8382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0800000" flipH="1">
            <a:off x="1" y="5943600"/>
            <a:ext cx="609600" cy="8382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flipH="1">
            <a:off x="8610600" y="76200"/>
            <a:ext cx="533400" cy="8382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3031" y="9144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CHÀO MỪNG </a:t>
            </a:r>
          </a:p>
          <a:p>
            <a:pPr algn="ctr">
              <a:defRPr/>
            </a:pP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đến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với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tiết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online</a:t>
            </a:r>
          </a:p>
          <a:p>
            <a:pPr algn="ctr"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MÔN LỊCH SỬ LỚP 6 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Footer Placeholder 4"/>
          <p:cNvSpPr txBox="1">
            <a:spLocks/>
          </p:cNvSpPr>
          <p:nvPr/>
        </p:nvSpPr>
        <p:spPr>
          <a:xfrm>
            <a:off x="152400" y="6103936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Tạm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2895600" y="152400"/>
            <a:ext cx="6248400" cy="6705600"/>
          </a:xfrm>
          <a:prstGeom prst="rect">
            <a:avLst/>
          </a:prstGeom>
          <a:noFill/>
          <a:ln w="76200" cmpd="tri">
            <a:solidFill>
              <a:srgbClr val="FF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3622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9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Diemtrondo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228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1" descr="Untitled-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3733800" y="1066800"/>
            <a:ext cx="50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29000" y="2667000"/>
            <a:ext cx="1447800" cy="3276600"/>
            <a:chOff x="1680" y="960"/>
            <a:chExt cx="720" cy="1968"/>
          </a:xfrm>
        </p:grpSpPr>
        <p:pic>
          <p:nvPicPr>
            <p:cNvPr id="3" name="Picture 12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160" y="264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13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1680" y="182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4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112" y="96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2" name="Picture 15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1920" y="211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3" name="Picture 16" descr="Untitled-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4" t="9677" r="26881" b="25806"/>
            <a:stretch>
              <a:fillRect/>
            </a:stretch>
          </p:blipFill>
          <p:spPr bwMode="auto">
            <a:xfrm>
              <a:off x="2064" y="158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5" name="Freeform 17"/>
          <p:cNvSpPr>
            <a:spLocks/>
          </p:cNvSpPr>
          <p:nvPr/>
        </p:nvSpPr>
        <p:spPr bwMode="auto">
          <a:xfrm rot="-5400000">
            <a:off x="3848100" y="1790700"/>
            <a:ext cx="533400" cy="762000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Freeform 18"/>
          <p:cNvSpPr>
            <a:spLocks/>
          </p:cNvSpPr>
          <p:nvPr/>
        </p:nvSpPr>
        <p:spPr bwMode="auto">
          <a:xfrm rot="-7122357">
            <a:off x="4006057" y="1615281"/>
            <a:ext cx="369888" cy="492125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5029200" y="1447800"/>
            <a:ext cx="1219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Freeform 25"/>
          <p:cNvSpPr>
            <a:spLocks/>
          </p:cNvSpPr>
          <p:nvPr/>
        </p:nvSpPr>
        <p:spPr bwMode="auto">
          <a:xfrm rot="4273821">
            <a:off x="4118769" y="1478757"/>
            <a:ext cx="719137" cy="685800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2314" name="Picture 26" descr="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5" name="Freeform 27"/>
          <p:cNvSpPr>
            <a:spLocks/>
          </p:cNvSpPr>
          <p:nvPr/>
        </p:nvSpPr>
        <p:spPr bwMode="auto">
          <a:xfrm rot="2455666">
            <a:off x="4700588" y="1100138"/>
            <a:ext cx="657225" cy="871537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 rot="11272374">
            <a:off x="6059488" y="715963"/>
            <a:ext cx="865187" cy="64135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008" y="96"/>
              </a:cxn>
              <a:cxn ang="0">
                <a:pos x="864" y="48"/>
              </a:cxn>
              <a:cxn ang="0">
                <a:pos x="1248" y="0"/>
              </a:cxn>
              <a:cxn ang="0">
                <a:pos x="1104" y="240"/>
              </a:cxn>
              <a:cxn ang="0">
                <a:pos x="1056" y="144"/>
              </a:cxn>
              <a:cxn ang="0">
                <a:pos x="0" y="864"/>
              </a:cxn>
              <a:cxn ang="0">
                <a:pos x="96" y="672"/>
              </a:cxn>
              <a:cxn ang="0">
                <a:pos x="0" y="576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5410200" y="1143000"/>
            <a:ext cx="533400" cy="3048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pic>
        <p:nvPicPr>
          <p:cNvPr id="12325" name="Picture 37" descr="Untitled-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5791200" y="762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6" name="Freeform 38"/>
          <p:cNvSpPr>
            <a:spLocks/>
          </p:cNvSpPr>
          <p:nvPr/>
        </p:nvSpPr>
        <p:spPr bwMode="auto">
          <a:xfrm rot="11272374">
            <a:off x="7659688" y="36513"/>
            <a:ext cx="912812" cy="638175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008" y="96"/>
              </a:cxn>
              <a:cxn ang="0">
                <a:pos x="864" y="48"/>
              </a:cxn>
              <a:cxn ang="0">
                <a:pos x="1248" y="0"/>
              </a:cxn>
              <a:cxn ang="0">
                <a:pos x="1104" y="240"/>
              </a:cxn>
              <a:cxn ang="0">
                <a:pos x="1056" y="144"/>
              </a:cxn>
              <a:cxn ang="0">
                <a:pos x="0" y="864"/>
              </a:cxn>
              <a:cxn ang="0">
                <a:pos x="96" y="672"/>
              </a:cxn>
              <a:cxn ang="0">
                <a:pos x="0" y="576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 rot="2455666">
            <a:off x="6021388" y="373063"/>
            <a:ext cx="687387" cy="960437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auto">
          <a:xfrm>
            <a:off x="7010400" y="457200"/>
            <a:ext cx="533400" cy="3810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12329" name="Freeform 41"/>
          <p:cNvSpPr>
            <a:spLocks/>
          </p:cNvSpPr>
          <p:nvPr/>
        </p:nvSpPr>
        <p:spPr bwMode="auto">
          <a:xfrm rot="-4761923">
            <a:off x="4841082" y="5668169"/>
            <a:ext cx="831850" cy="928687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rgbClr val="008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Freeform 42"/>
          <p:cNvSpPr>
            <a:spLocks/>
          </p:cNvSpPr>
          <p:nvPr/>
        </p:nvSpPr>
        <p:spPr bwMode="auto">
          <a:xfrm rot="7929653">
            <a:off x="4007644" y="4044157"/>
            <a:ext cx="539750" cy="1185862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1" name="AutoShape 43"/>
          <p:cNvSpPr>
            <a:spLocks noChangeArrowheads="1"/>
          </p:cNvSpPr>
          <p:nvPr/>
        </p:nvSpPr>
        <p:spPr bwMode="auto">
          <a:xfrm>
            <a:off x="4419600" y="5257800"/>
            <a:ext cx="609600" cy="3810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11288" name="Rectangle 48"/>
          <p:cNvSpPr>
            <a:spLocks noChangeArrowheads="1"/>
          </p:cNvSpPr>
          <p:nvPr/>
        </p:nvSpPr>
        <p:spPr bwMode="auto">
          <a:xfrm>
            <a:off x="6553200" y="3048000"/>
            <a:ext cx="2362200" cy="304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312" name="Freeform 50"/>
          <p:cNvSpPr>
            <a:spLocks/>
          </p:cNvSpPr>
          <p:nvPr/>
        </p:nvSpPr>
        <p:spPr bwMode="auto">
          <a:xfrm rot="2839463">
            <a:off x="6629401" y="3540125"/>
            <a:ext cx="457200" cy="612775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Freeform 51"/>
          <p:cNvSpPr>
            <a:spLocks/>
          </p:cNvSpPr>
          <p:nvPr/>
        </p:nvSpPr>
        <p:spPr bwMode="auto">
          <a:xfrm rot="3175794">
            <a:off x="6728620" y="3913981"/>
            <a:ext cx="411162" cy="644525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80404"/>
              </a:gs>
            </a:gsLst>
            <a:lin ang="0" scaled="1"/>
          </a:gra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40" name="Freeform 52"/>
          <p:cNvSpPr>
            <a:spLocks/>
          </p:cNvSpPr>
          <p:nvPr/>
        </p:nvSpPr>
        <p:spPr bwMode="auto">
          <a:xfrm rot="2218003">
            <a:off x="6621463" y="4441825"/>
            <a:ext cx="457200" cy="3810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008" y="96"/>
              </a:cxn>
              <a:cxn ang="0">
                <a:pos x="864" y="48"/>
              </a:cxn>
              <a:cxn ang="0">
                <a:pos x="1248" y="0"/>
              </a:cxn>
              <a:cxn ang="0">
                <a:pos x="1104" y="240"/>
              </a:cxn>
              <a:cxn ang="0">
                <a:pos x="1056" y="144"/>
              </a:cxn>
              <a:cxn ang="0">
                <a:pos x="0" y="864"/>
              </a:cxn>
              <a:cxn ang="0">
                <a:pos x="96" y="672"/>
              </a:cxn>
              <a:cxn ang="0">
                <a:pos x="0" y="576"/>
              </a:cxn>
            </a:cxnLst>
            <a:rect l="0" t="0" r="r" b="b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53"/>
          <p:cNvSpPr>
            <a:spLocks/>
          </p:cNvSpPr>
          <p:nvPr/>
        </p:nvSpPr>
        <p:spPr bwMode="auto">
          <a:xfrm rot="2780759">
            <a:off x="6686550" y="5237163"/>
            <a:ext cx="381000" cy="533400"/>
          </a:xfrm>
          <a:custGeom>
            <a:avLst/>
            <a:gdLst>
              <a:gd name="T0" fmla="*/ 0 w 1248"/>
              <a:gd name="T1" fmla="*/ 2147483647 h 864"/>
              <a:gd name="T2" fmla="*/ 2147483647 w 1248"/>
              <a:gd name="T3" fmla="*/ 2147483647 h 864"/>
              <a:gd name="T4" fmla="*/ 2147483647 w 1248"/>
              <a:gd name="T5" fmla="*/ 2147483647 h 864"/>
              <a:gd name="T6" fmla="*/ 2147483647 w 1248"/>
              <a:gd name="T7" fmla="*/ 0 h 864"/>
              <a:gd name="T8" fmla="*/ 2147483647 w 1248"/>
              <a:gd name="T9" fmla="*/ 2147483647 h 864"/>
              <a:gd name="T10" fmla="*/ 2147483647 w 1248"/>
              <a:gd name="T11" fmla="*/ 2147483647 h 864"/>
              <a:gd name="T12" fmla="*/ 0 w 1248"/>
              <a:gd name="T13" fmla="*/ 2147483647 h 864"/>
              <a:gd name="T14" fmla="*/ 2147483647 w 1248"/>
              <a:gd name="T15" fmla="*/ 2147483647 h 864"/>
              <a:gd name="T16" fmla="*/ 0 w 1248"/>
              <a:gd name="T17" fmla="*/ 2147483647 h 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48"/>
              <a:gd name="T28" fmla="*/ 0 h 864"/>
              <a:gd name="T29" fmla="*/ 1248 w 1248"/>
              <a:gd name="T30" fmla="*/ 864 h 8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48" h="864">
                <a:moveTo>
                  <a:pt x="0" y="576"/>
                </a:moveTo>
                <a:lnTo>
                  <a:pt x="1008" y="96"/>
                </a:lnTo>
                <a:lnTo>
                  <a:pt x="864" y="48"/>
                </a:lnTo>
                <a:lnTo>
                  <a:pt x="1248" y="0"/>
                </a:lnTo>
                <a:lnTo>
                  <a:pt x="1104" y="240"/>
                </a:lnTo>
                <a:lnTo>
                  <a:pt x="1056" y="144"/>
                </a:lnTo>
                <a:lnTo>
                  <a:pt x="0" y="864"/>
                </a:lnTo>
                <a:lnTo>
                  <a:pt x="96" y="672"/>
                </a:lnTo>
                <a:lnTo>
                  <a:pt x="0" y="576"/>
                </a:lnTo>
                <a:close/>
              </a:path>
            </a:pathLst>
          </a:custGeom>
          <a:solidFill>
            <a:srgbClr val="008000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54"/>
          <p:cNvSpPr>
            <a:spLocks noChangeShapeType="1"/>
          </p:cNvSpPr>
          <p:nvPr/>
        </p:nvSpPr>
        <p:spPr bwMode="auto">
          <a:xfrm flipV="1">
            <a:off x="6553200" y="4876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317" name="Picture 55" descr="Untitled-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6705600" y="5638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7162800" y="35814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Haøo kieät höôûng öùng</a:t>
            </a:r>
          </a:p>
        </p:txBody>
      </p:sp>
      <p:sp>
        <p:nvSpPr>
          <p:cNvPr id="12319" name="Text Box 58"/>
          <p:cNvSpPr txBox="1">
            <a:spLocks noChangeArrowheads="1"/>
          </p:cNvSpPr>
          <p:nvPr/>
        </p:nvSpPr>
        <p:spPr bwMode="auto">
          <a:xfrm>
            <a:off x="7315200" y="4038600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Quaân ta taán coâng</a:t>
            </a:r>
          </a:p>
        </p:txBody>
      </p:sp>
      <p:sp>
        <p:nvSpPr>
          <p:cNvPr id="12320" name="Text Box 59"/>
          <p:cNvSpPr txBox="1">
            <a:spLocks noChangeArrowheads="1"/>
          </p:cNvSpPr>
          <p:nvPr/>
        </p:nvSpPr>
        <p:spPr bwMode="auto">
          <a:xfrm>
            <a:off x="7086600" y="4419600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Quaân Löông taán coâng</a:t>
            </a:r>
          </a:p>
        </p:txBody>
      </p:sp>
      <p:sp>
        <p:nvSpPr>
          <p:cNvPr id="12321" name="Text Box 60"/>
          <p:cNvSpPr txBox="1">
            <a:spLocks noChangeArrowheads="1"/>
          </p:cNvSpPr>
          <p:nvPr/>
        </p:nvSpPr>
        <p:spPr bwMode="auto">
          <a:xfrm>
            <a:off x="7239000" y="5257800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ChaêmPa taán coâng</a:t>
            </a:r>
          </a:p>
        </p:txBody>
      </p:sp>
      <p:sp>
        <p:nvSpPr>
          <p:cNvPr id="12322" name="Text Box 61"/>
          <p:cNvSpPr txBox="1">
            <a:spLocks noChangeArrowheads="1"/>
          </p:cNvSpPr>
          <p:nvPr/>
        </p:nvSpPr>
        <p:spPr bwMode="auto">
          <a:xfrm>
            <a:off x="7086600" y="47244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Quaân Löông thaùo chaïy</a:t>
            </a:r>
          </a:p>
        </p:txBody>
      </p:sp>
      <p:sp>
        <p:nvSpPr>
          <p:cNvPr id="12323" name="Text Box 62"/>
          <p:cNvSpPr txBox="1">
            <a:spLocks noChangeArrowheads="1"/>
          </p:cNvSpPr>
          <p:nvPr/>
        </p:nvSpPr>
        <p:spPr bwMode="auto">
          <a:xfrm>
            <a:off x="7086600" y="5715000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Giaønh chính quyeàn</a:t>
            </a:r>
          </a:p>
        </p:txBody>
      </p:sp>
      <p:sp>
        <p:nvSpPr>
          <p:cNvPr id="12324" name="Text Box 63"/>
          <p:cNvSpPr txBox="1">
            <a:spLocks noChangeArrowheads="1"/>
          </p:cNvSpPr>
          <p:nvPr/>
        </p:nvSpPr>
        <p:spPr bwMode="auto">
          <a:xfrm>
            <a:off x="7010400" y="31242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Chuù thích</a:t>
            </a:r>
          </a:p>
        </p:txBody>
      </p:sp>
      <p:sp>
        <p:nvSpPr>
          <p:cNvPr id="10" name="TextBox 43"/>
          <p:cNvSpPr txBox="1">
            <a:spLocks noChangeArrowheads="1"/>
          </p:cNvSpPr>
          <p:nvPr/>
        </p:nvSpPr>
        <p:spPr bwMode="auto">
          <a:xfrm>
            <a:off x="0" y="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Diễn biến: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011" y="457200"/>
            <a:ext cx="274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Mùa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xuân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542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phất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000" b="1" dirty="0"/>
          </a:p>
        </p:txBody>
      </p:sp>
      <p:sp>
        <p:nvSpPr>
          <p:cNvPr id="46" name="Rectangle 45"/>
          <p:cNvSpPr/>
          <p:nvPr/>
        </p:nvSpPr>
        <p:spPr>
          <a:xfrm>
            <a:off x="4011" y="1564846"/>
            <a:ext cx="27432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vòng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hầu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quận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huyện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  <a:defRPr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hoảng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sợ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  <a:defRPr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en-US" sz="2000" b="1" dirty="0">
                <a:latin typeface="VNI-Times" pitchFamily="2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4/542-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endParaRPr lang="en-US" sz="2000" b="1" dirty="0" smtClean="0">
              <a:latin typeface="VNI-Times" pitchFamily="2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en-US" sz="2000" b="1" dirty="0">
              <a:latin typeface="VNI-Times" pitchFamily="2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defRPr/>
            </a:pPr>
            <a:r>
              <a:rPr lang="en-US" sz="2000" b="1" dirty="0">
                <a:latin typeface="VNI-Times" pitchFamily="2" charset="0"/>
                <a:cs typeface="Times New Roman" pitchFamily="18" charset="0"/>
              </a:rPr>
              <a:t>-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giành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lợi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000" b="1" dirty="0">
              <a:latin typeface="VNI-Times" pitchFamily="2" charset="0"/>
            </a:endParaRPr>
          </a:p>
        </p:txBody>
      </p:sp>
      <p:sp>
        <p:nvSpPr>
          <p:cNvPr id="11" name="TextBox 46"/>
          <p:cNvSpPr txBox="1">
            <a:spLocks noChangeArrowheads="1"/>
          </p:cNvSpPr>
          <p:nvPr/>
        </p:nvSpPr>
        <p:spPr bwMode="auto">
          <a:xfrm>
            <a:off x="4495800" y="6400800"/>
            <a:ext cx="381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itchFamily="18" charset="0"/>
                <a:cs typeface="Times New Roman" pitchFamily="18" charset="0"/>
              </a:rPr>
              <a:t>Lược đồ khởi nghĩa Lí Bí</a:t>
            </a:r>
          </a:p>
        </p:txBody>
      </p:sp>
    </p:spTree>
    <p:extLst>
      <p:ext uri="{BB962C8B-B14F-4D97-AF65-F5344CB8AC3E}">
        <p14:creationId xmlns:p14="http://schemas.microsoft.com/office/powerpoint/2010/main" val="26137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53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repeatCount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53" presetClass="entr" presetSubtype="0" repeatCount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43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1" presetID="53" presetClass="entr" presetSubtype="0" repeatCount="1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7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3" dur="10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animBg="1"/>
      <p:bldP spid="12305" grpId="1" animBg="1"/>
      <p:bldP spid="12306" grpId="0" animBg="1"/>
      <p:bldP spid="12306" grpId="1" animBg="1"/>
      <p:bldP spid="12311" grpId="0" animBg="1"/>
      <p:bldP spid="12311" grpId="1" animBg="1"/>
      <p:bldP spid="12313" grpId="0" animBg="1"/>
      <p:bldP spid="12313" grpId="1" animBg="1"/>
      <p:bldP spid="12315" grpId="0" animBg="1"/>
      <p:bldP spid="12315" grpId="1" animBg="1"/>
      <p:bldP spid="12316" grpId="0" animBg="1"/>
      <p:bldP spid="12316" grpId="1" animBg="1"/>
      <p:bldP spid="12318" grpId="0" animBg="1"/>
      <p:bldP spid="12318" grpId="1" animBg="1"/>
      <p:bldP spid="12326" grpId="0" animBg="1"/>
      <p:bldP spid="12326" grpId="1" animBg="1"/>
      <p:bldP spid="12327" grpId="0" animBg="1"/>
      <p:bldP spid="12327" grpId="1" animBg="1"/>
      <p:bldP spid="12328" grpId="0" animBg="1"/>
      <p:bldP spid="12328" grpId="1" animBg="1"/>
      <p:bldP spid="12329" grpId="0" animBg="1"/>
      <p:bldP spid="12329" grpId="1" animBg="1"/>
      <p:bldP spid="12330" grpId="0" animBg="1"/>
      <p:bldP spid="12330" grpId="1" animBg="1"/>
      <p:bldP spid="12331" grpId="0" animBg="1"/>
      <p:bldP spid="1233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1950" y="378717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          </a:t>
            </a:r>
            <a:r>
              <a:rPr lang="en-US" sz="3200" dirty="0" err="1" smtClean="0">
                <a:solidFill>
                  <a:schemeClr val="bg1"/>
                </a:solidFill>
              </a:rPr>
              <a:t>Nhận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xét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về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những</a:t>
            </a:r>
            <a:r>
              <a:rPr lang="en-US" sz="3200" dirty="0" smtClean="0">
                <a:solidFill>
                  <a:schemeClr val="bg1"/>
                </a:solidFill>
              </a:rPr>
              <a:t>                      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        .       </a:t>
            </a:r>
            <a:r>
              <a:rPr lang="en-US" sz="3200" dirty="0" err="1" smtClean="0">
                <a:solidFill>
                  <a:schemeClr val="bg1"/>
                </a:solidFill>
              </a:rPr>
              <a:t>việc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làm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của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Lý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Bí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sau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khi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đánh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bại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quân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hộ</a:t>
            </a:r>
            <a:r>
              <a:rPr lang="en-US" sz="3200" dirty="0" smtClean="0">
                <a:solidFill>
                  <a:schemeClr val="bg1"/>
                </a:solidFill>
              </a:rPr>
              <a:t>?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3" name="Picture 2" descr="The Question Mark Question Png Image - Ảnh Động Dấu Chấm Hỏi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7" y="3962400"/>
            <a:ext cx="730860" cy="76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4876800" y="205770"/>
            <a:ext cx="4191000" cy="5739102"/>
            <a:chOff x="4876800" y="205770"/>
            <a:chExt cx="4191000" cy="5739102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4953000" y="205770"/>
              <a:ext cx="3733800" cy="78483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rgbClr val="0000FF"/>
                  </a:solidFill>
                </a:rPr>
                <a:t>TOÅ CHÖÙC BOÄ MAÙY NHAØ NÖÔÙC </a:t>
              </a:r>
              <a:endParaRPr lang="en-US" altLang="en-US" dirty="0" smtClean="0">
                <a:solidFill>
                  <a:srgbClr val="0000FF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>
                  <a:solidFill>
                    <a:srgbClr val="0000FF"/>
                  </a:solidFill>
                </a:rPr>
                <a:t>THÔØI </a:t>
              </a:r>
              <a:r>
                <a:rPr lang="en-US" altLang="en-US" dirty="0">
                  <a:solidFill>
                    <a:srgbClr val="0000FF"/>
                  </a:solidFill>
                </a:rPr>
                <a:t>LYÙ NAM ÑEÁ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876800" y="4343400"/>
              <a:ext cx="4191000" cy="1601472"/>
              <a:chOff x="4876800" y="4343400"/>
              <a:chExt cx="4191000" cy="1601472"/>
            </a:xfrm>
          </p:grpSpPr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4876800" y="5083098"/>
                <a:ext cx="1447800" cy="8617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BAN VÕ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Phạm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Tu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sp>
            <p:nvSpPr>
              <p:cNvPr id="10" name="Text Box 6"/>
              <p:cNvSpPr txBox="1">
                <a:spLocks noChangeArrowheads="1"/>
              </p:cNvSpPr>
              <p:nvPr/>
            </p:nvSpPr>
            <p:spPr bwMode="auto">
              <a:xfrm>
                <a:off x="7391400" y="5029200"/>
                <a:ext cx="1676400" cy="8617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BAN VĂN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(</a:t>
                </a:r>
                <a:r>
                  <a:rPr lang="en-US" sz="2000" b="1" dirty="0" err="1">
                    <a:solidFill>
                      <a:srgbClr val="FF0000"/>
                    </a:solidFill>
                  </a:rPr>
                  <a:t>Tinh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</a:rPr>
                  <a:t>Thiều</a:t>
                </a:r>
                <a:r>
                  <a:rPr lang="en-US" sz="2000" b="1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  <p:sp>
            <p:nvSpPr>
              <p:cNvPr id="11" name="Line 27"/>
              <p:cNvSpPr>
                <a:spLocks noChangeShapeType="1"/>
              </p:cNvSpPr>
              <p:nvPr/>
            </p:nvSpPr>
            <p:spPr bwMode="auto">
              <a:xfrm>
                <a:off x="8229600" y="4343400"/>
                <a:ext cx="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2" name="Line 28"/>
              <p:cNvSpPr>
                <a:spLocks noChangeShapeType="1"/>
              </p:cNvSpPr>
              <p:nvPr/>
            </p:nvSpPr>
            <p:spPr bwMode="auto">
              <a:xfrm>
                <a:off x="5827295" y="4384457"/>
                <a:ext cx="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3" name="Line 34"/>
              <p:cNvSpPr>
                <a:spLocks noChangeShapeType="1"/>
              </p:cNvSpPr>
              <p:nvPr/>
            </p:nvSpPr>
            <p:spPr bwMode="auto">
              <a:xfrm>
                <a:off x="5827295" y="4384457"/>
                <a:ext cx="2362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943600" y="1371600"/>
              <a:ext cx="2057400" cy="3002284"/>
              <a:chOff x="5943600" y="1371600"/>
              <a:chExt cx="2057400" cy="3002284"/>
            </a:xfrm>
          </p:grpSpPr>
          <p:sp>
            <p:nvSpPr>
              <p:cNvPr id="4" name="Text Box 7"/>
              <p:cNvSpPr txBox="1">
                <a:spLocks noChangeArrowheads="1"/>
              </p:cNvSpPr>
              <p:nvPr/>
            </p:nvSpPr>
            <p:spPr bwMode="auto">
              <a:xfrm>
                <a:off x="5943600" y="2971800"/>
                <a:ext cx="2057400" cy="86177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THÁI PHÓ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Triệu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Túc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sp>
            <p:nvSpPr>
              <p:cNvPr id="5" name="Text Box 8"/>
              <p:cNvSpPr txBox="1">
                <a:spLocks noChangeArrowheads="1"/>
              </p:cNvSpPr>
              <p:nvPr/>
            </p:nvSpPr>
            <p:spPr bwMode="auto">
              <a:xfrm>
                <a:off x="5943600" y="1371600"/>
                <a:ext cx="2057400" cy="8617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HOÀNG ĐẾ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Lý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Nam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Đế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sp>
            <p:nvSpPr>
              <p:cNvPr id="6" name="Line 16"/>
              <p:cNvSpPr>
                <a:spLocks noChangeShapeType="1"/>
              </p:cNvSpPr>
              <p:nvPr/>
            </p:nvSpPr>
            <p:spPr bwMode="auto">
              <a:xfrm>
                <a:off x="7086600" y="2362200"/>
                <a:ext cx="0" cy="6096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8" name="Line 39"/>
              <p:cNvSpPr>
                <a:spLocks noChangeShapeType="1"/>
              </p:cNvSpPr>
              <p:nvPr/>
            </p:nvSpPr>
            <p:spPr bwMode="auto">
              <a:xfrm>
                <a:off x="7086600" y="3916684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</p:grpSp>
      </p:grpSp>
      <p:sp>
        <p:nvSpPr>
          <p:cNvPr id="15" name="Rectangle 14"/>
          <p:cNvSpPr/>
          <p:nvPr/>
        </p:nvSpPr>
        <p:spPr>
          <a:xfrm>
            <a:off x="228600" y="205770"/>
            <a:ext cx="4885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* </a:t>
            </a:r>
            <a:r>
              <a:rPr lang="en-US" sz="3600" b="1" dirty="0" err="1" smtClean="0">
                <a:solidFill>
                  <a:srgbClr val="FFFF00"/>
                </a:solidFill>
                <a:sym typeface="Wingdings" pitchFamily="2" charset="2"/>
              </a:rPr>
              <a:t>Nhà</a:t>
            </a: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sym typeface="Wingdings" pitchFamily="2" charset="2"/>
              </a:rPr>
              <a:t>nước</a:t>
            </a: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sym typeface="Wingdings" pitchFamily="2" charset="2"/>
              </a:rPr>
              <a:t>Vạn</a:t>
            </a: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sym typeface="Wingdings" pitchFamily="2" charset="2"/>
              </a:rPr>
              <a:t>Xuân</a:t>
            </a:r>
            <a:endParaRPr lang="en-US" altLang="en-US" sz="3600" b="1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6157" y="1048434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- </a:t>
            </a:r>
            <a:r>
              <a:rPr lang="en-US" sz="3600" b="1" dirty="0" err="1" smtClean="0">
                <a:solidFill>
                  <a:srgbClr val="FFFF00"/>
                </a:solidFill>
                <a:sym typeface="Wingdings" pitchFamily="2" charset="2"/>
              </a:rPr>
              <a:t>Thành</a:t>
            </a: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sym typeface="Wingdings" pitchFamily="2" charset="2"/>
              </a:rPr>
              <a:t>lập</a:t>
            </a:r>
            <a:r>
              <a:rPr lang="en-US" sz="3600" b="1" dirty="0" smtClean="0">
                <a:solidFill>
                  <a:srgbClr val="FFFF00"/>
                </a:solidFill>
                <a:sym typeface="Wingdings" pitchFamily="2" charset="2"/>
              </a:rPr>
              <a:t>: </a:t>
            </a:r>
            <a:endParaRPr lang="en-US" altLang="en-US" sz="3600" b="1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1698776"/>
            <a:ext cx="48856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Năm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544,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Lý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Bí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lên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ngôi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hoàng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đế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(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Lý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Nam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Đế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),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đặt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tên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nước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và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Vạn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Xuân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tổ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chức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bộ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m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áy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nhà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nước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.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4828" y="3833574"/>
            <a:ext cx="4312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  <a:r>
              <a:rPr lang="en-US" sz="3200" b="1" i="1" dirty="0" smtClean="0">
                <a:solidFill>
                  <a:srgbClr val="FFFF00"/>
                </a:solidFill>
              </a:rPr>
              <a:t>Ý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chí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độc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lập</a:t>
            </a:r>
            <a:r>
              <a:rPr lang="en-US" sz="3200" b="1" i="1" dirty="0" smtClean="0">
                <a:solidFill>
                  <a:srgbClr val="FFFF00"/>
                </a:solidFill>
              </a:rPr>
              <a:t>,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tự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chủ</a:t>
            </a:r>
            <a:r>
              <a:rPr lang="en-US" sz="3200" b="1" i="1" dirty="0" smtClean="0">
                <a:solidFill>
                  <a:srgbClr val="FFFF00"/>
                </a:solidFill>
              </a:rPr>
              <a:t>,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mong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muốn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độc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lập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trường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tồn</a:t>
            </a:r>
            <a:r>
              <a:rPr lang="en-US" sz="3200" b="1" i="1" dirty="0" smtClean="0">
                <a:solidFill>
                  <a:srgbClr val="FFFF00"/>
                </a:solidFill>
              </a:rPr>
              <a:t>.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6" grpId="0"/>
      <p:bldP spid="17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kghj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3962400" cy="3733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 descr="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09600"/>
            <a:ext cx="4343400" cy="37338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90600" y="4652796"/>
            <a:ext cx="289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FF00"/>
                </a:solidFill>
              </a:rPr>
              <a:t>Ñieän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</a:rPr>
              <a:t>Vaïn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</a:rPr>
              <a:t>Thoï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267200" y="4419600"/>
            <a:ext cx="4876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FF00"/>
                </a:solidFill>
              </a:rPr>
              <a:t>Chuøa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</a:rPr>
              <a:t>Khai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FF00"/>
                </a:solidFill>
              </a:rPr>
              <a:t>Quoác</a:t>
            </a:r>
            <a:endParaRPr lang="en-US" altLang="en-US" sz="2800" b="1" dirty="0" smtClean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FFFF00"/>
                </a:solidFill>
              </a:rPr>
              <a:t>(</a:t>
            </a:r>
            <a:r>
              <a:rPr lang="en-US" altLang="en-US" sz="2800" b="1" dirty="0">
                <a:solidFill>
                  <a:srgbClr val="FFFF00"/>
                </a:solidFill>
              </a:rPr>
              <a:t>nay </a:t>
            </a:r>
            <a:r>
              <a:rPr lang="en-US" altLang="en-US" sz="2800" b="1" dirty="0" err="1">
                <a:solidFill>
                  <a:srgbClr val="FFFF00"/>
                </a:solidFill>
              </a:rPr>
              <a:t>laø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</a:rPr>
              <a:t>chuøa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</a:rPr>
              <a:t>Traán</a:t>
            </a:r>
            <a:r>
              <a:rPr lang="en-US" altLang="en-US" sz="2800" b="1" dirty="0">
                <a:solidFill>
                  <a:srgbClr val="FFFF00"/>
                </a:solidFill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</a:rPr>
              <a:t>Quoác</a:t>
            </a:r>
            <a:r>
              <a:rPr lang="en-US" altLang="en-US" sz="2800" b="1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157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2053" y="86380"/>
            <a:ext cx="8135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3.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Lý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Nam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Đế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chống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quân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Lương</a:t>
            </a:r>
            <a:endParaRPr lang="en-US" alt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53" y="0"/>
            <a:ext cx="762000" cy="923330"/>
            <a:chOff x="-1371099" y="2414436"/>
            <a:chExt cx="762000" cy="923330"/>
          </a:xfrm>
        </p:grpSpPr>
        <p:sp>
          <p:nvSpPr>
            <p:cNvPr id="6" name="Oval 5"/>
            <p:cNvSpPr/>
            <p:nvPr/>
          </p:nvSpPr>
          <p:spPr bwMode="auto">
            <a:xfrm>
              <a:off x="-1371099" y="2436925"/>
              <a:ext cx="762000" cy="7921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-1371099" y="2414436"/>
              <a:ext cx="7429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en-US" sz="5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</a:t>
              </a:r>
              <a:endParaRPr lang="en-US" alt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741896"/>
              </p:ext>
            </p:extLst>
          </p:nvPr>
        </p:nvGraphicFramePr>
        <p:xfrm>
          <a:off x="0" y="761999"/>
          <a:ext cx="9144000" cy="579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810000"/>
                <a:gridCol w="4038600"/>
              </a:tblGrid>
              <a:tr h="6685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GIAN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QUÂN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LƯƠNG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QUÂN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LÝ NAM ĐẾ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5-545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38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ĐẦU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NĂM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</a:p>
                    <a:p>
                      <a:pPr algn="ctr"/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4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r>
                        <a:rPr lang="en-US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5032375" y="1402140"/>
            <a:ext cx="4035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Hải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)-&gt;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cửa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sông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Gia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Ninh</a:t>
            </a:r>
            <a:r>
              <a:rPr lang="en-US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US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08168" y="16002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Bá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thủy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  <a:endParaRPr lang="en-US" sz="2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032376" y="3143071"/>
            <a:ext cx="40211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Thọ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đóng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</a:t>
            </a:r>
            <a:endParaRPr lang="en-US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181600" y="4267200"/>
            <a:ext cx="38564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Khuất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Rút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quân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Thanh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Hóa</a:t>
            </a:r>
            <a:endParaRPr lang="en-US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81200" y="5675177"/>
            <a:ext cx="3051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Triệt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865018" y="5683815"/>
            <a:ext cx="3052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endParaRPr lang="en-US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5775" y="3309938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Chiếm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Gia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Ninh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5810" y="4359976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Hồ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Điển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Triệt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3581400"/>
            <a:ext cx="263430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Điển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Triệt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816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14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ử 6-BÀI 22: KHỞI NGHĨA LÍ BÍ. NƯỚC VẠN XUÂN (542 – 602) (T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6019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0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e Question Mark Question Png Image - Ảnh Động Dấu Chấm Hỏi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8417" cy="91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152400"/>
            <a:ext cx="77760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-Theo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thất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sụp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Vạn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Xuân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6147" y="2057400"/>
            <a:ext cx="7776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102" y="2819400"/>
            <a:ext cx="7776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Thanh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5101" y="4267200"/>
            <a:ext cx="7776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Triệu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Phục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lãnh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đấu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5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6380"/>
            <a:ext cx="8135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4.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Triệu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Quang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Phục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chống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quân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Lương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886" y="-152400"/>
            <a:ext cx="751167" cy="965044"/>
            <a:chOff x="-1371100" y="1987352"/>
            <a:chExt cx="770428" cy="1241736"/>
          </a:xfrm>
        </p:grpSpPr>
        <p:sp>
          <p:nvSpPr>
            <p:cNvPr id="5" name="Oval 4"/>
            <p:cNvSpPr/>
            <p:nvPr/>
          </p:nvSpPr>
          <p:spPr bwMode="auto">
            <a:xfrm>
              <a:off x="-1371099" y="2436925"/>
              <a:ext cx="762000" cy="7921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-1371100" y="1987352"/>
              <a:ext cx="770428" cy="1188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en-US" sz="5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</a:t>
              </a:r>
              <a:endParaRPr lang="en-US" alt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02362" y="1752600"/>
            <a:ext cx="8215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Chọn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Dạ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Trạch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làm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căn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cứ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Hiểm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yếu</a:t>
            </a:r>
            <a:endParaRPr lang="en-US" alt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469" y="2970610"/>
            <a:ext cx="7703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Lối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đánh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du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kích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lợi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hại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en-US" alt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469" y="3733800"/>
            <a:ext cx="87375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  <a:defRPr/>
            </a:pP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Cuộc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kháng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chiến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thắng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lợi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Triệu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Quang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phục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lên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ngôi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năm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551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Triệu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Việt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Vương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  <a:endParaRPr lang="en-US" alt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3837" y="675382"/>
            <a:ext cx="81074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Triệu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Quang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Phục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đánh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bại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quân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Lương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như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thế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nào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 </a:t>
            </a:r>
            <a:endParaRPr lang="en-US" alt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7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1074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Nguyên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nhân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nào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đã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làm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nên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chiến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thắng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của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Triệu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Quang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Phục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trong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cuộc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kháng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chiến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chống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quân</a:t>
            </a:r>
            <a:r>
              <a:rPr lang="en-US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Lương</a:t>
            </a: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?</a:t>
            </a:r>
            <a:endParaRPr lang="en-US" alt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398" y="2362200"/>
            <a:ext cx="8107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Tài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thao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lược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398" y="3333750"/>
            <a:ext cx="8107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Nhân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dân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ủng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hộ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397" y="4114800"/>
            <a:ext cx="8107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Tận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dụng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địa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hình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chiến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tranh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du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kích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396" y="5029200"/>
            <a:ext cx="8107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Chớp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thời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cơ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 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0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6380"/>
            <a:ext cx="8135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5.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Nhà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nước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Vạn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Xuân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sup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đổ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như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thế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nào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 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8135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- 571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Lý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Phật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Tử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cướp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ngôi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hậu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Lý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am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Đế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743200"/>
            <a:ext cx="8135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- 603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quân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Tùy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tấn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công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Lý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Phật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Tử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bị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bắt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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nhà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nước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Vạn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Xuân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sụp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đổ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1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án nhà 65 tầng phố Lý Nam Đế, quận Hoàn Kiếm, 65m2, giá tốt L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9" y="99246"/>
            <a:ext cx="447437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án nhà riêng tại Triệu Việt Vương, Phường Bùi Thị Xuân, Quận Hai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556446"/>
            <a:ext cx="425668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8969" y="2893017"/>
            <a:ext cx="3965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Phố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LÝ NAM ĐẾ </a:t>
            </a:r>
            <a:endParaRPr lang="en-US" alt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93786" y="2893017"/>
            <a:ext cx="3965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Phố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TRIỆU VIỆT VƯƠNG</a:t>
            </a:r>
            <a:endParaRPr lang="en-US" alt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Trường THPT Triệu Quang Phục | School Review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175" b="11181"/>
          <a:stretch/>
        </p:blipFill>
        <p:spPr bwMode="auto">
          <a:xfrm>
            <a:off x="2209800" y="3429000"/>
            <a:ext cx="4762499" cy="273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32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253797" y="2894111"/>
            <a:ext cx="2724170" cy="1200329"/>
          </a:xfrm>
          <a:prstGeom prst="rect">
            <a:avLst/>
          </a:prstGeom>
          <a:ln/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400" b="1" dirty="0" smtClean="0"/>
              <a:t>  </a:t>
            </a:r>
            <a:r>
              <a:rPr lang="en-US" altLang="en-US" sz="2400" b="1" dirty="0" err="1" smtClean="0"/>
              <a:t>Đọc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sách</a:t>
            </a:r>
            <a:r>
              <a:rPr lang="en-US" altLang="en-US" sz="2400" b="1" dirty="0"/>
              <a:t>, </a:t>
            </a:r>
            <a:endParaRPr lang="en-US" altLang="en-US" sz="2400" b="1" dirty="0" smtClean="0"/>
          </a:p>
          <a:p>
            <a:pPr algn="r" eaLnBrk="1" hangingPunct="1"/>
            <a:r>
              <a:rPr lang="en-US" altLang="en-US" sz="2400" b="1" dirty="0" err="1" smtClean="0"/>
              <a:t>trả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/>
              <a:t>lời</a:t>
            </a:r>
            <a:r>
              <a:rPr lang="en-US" altLang="en-US" sz="2400" b="1" dirty="0"/>
              <a:t> </a:t>
            </a:r>
            <a:endParaRPr lang="en-US" altLang="en-US" sz="2400" b="1" dirty="0" smtClean="0"/>
          </a:p>
          <a:p>
            <a:pPr algn="r" eaLnBrk="1" hangingPunct="1"/>
            <a:r>
              <a:rPr lang="en-US" altLang="en-US" sz="2400" b="1" dirty="0" err="1" smtClean="0"/>
              <a:t>câu</a:t>
            </a:r>
            <a:r>
              <a:rPr lang="en-US" altLang="en-US" sz="2400" b="1" dirty="0" smtClean="0"/>
              <a:t> </a:t>
            </a:r>
            <a:r>
              <a:rPr lang="en-US" altLang="en-US" sz="2400" b="1" dirty="0" err="1" smtClean="0"/>
              <a:t>hỏi</a:t>
            </a:r>
            <a:r>
              <a:rPr lang="en-US" altLang="en-US" sz="2400" b="1" dirty="0" smtClean="0"/>
              <a:t>. </a:t>
            </a:r>
            <a:endParaRPr lang="en-US" altLang="en-US" sz="24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461251" y="3073371"/>
            <a:ext cx="927522" cy="721497"/>
            <a:chOff x="5334000" y="1295398"/>
            <a:chExt cx="1907381" cy="1364781"/>
          </a:xfrm>
          <a:solidFill>
            <a:srgbClr val="FF99FF"/>
          </a:solidFill>
        </p:grpSpPr>
        <p:sp>
          <p:nvSpPr>
            <p:cNvPr id="23" name="Rectangle 22"/>
            <p:cNvSpPr/>
            <p:nvPr/>
          </p:nvSpPr>
          <p:spPr>
            <a:xfrm>
              <a:off x="5334000" y="1295398"/>
              <a:ext cx="1907381" cy="13647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24" name="Picture 2" descr="Book Black And White 700*700 transprent Png Free Download - Black ...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1369219"/>
              <a:ext cx="1093639" cy="1137591"/>
            </a:xfrm>
            <a:prstGeom prst="rect">
              <a:avLst/>
            </a:prstGeom>
            <a:grpFill/>
            <a:extLst/>
          </p:spPr>
        </p:pic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5883604" y="1472763"/>
            <a:ext cx="2345996" cy="1077218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2600" dirty="0" smtClean="0">
                <a:solidFill>
                  <a:schemeClr val="bg1"/>
                </a:solidFill>
              </a:rPr>
              <a:t> 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Làm</a:t>
            </a:r>
            <a:r>
              <a:rPr lang="en-US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</a:rPr>
              <a:t>bài</a:t>
            </a:r>
            <a:r>
              <a:rPr lang="en-US" altLang="en-US" sz="3200" dirty="0">
                <a:solidFill>
                  <a:schemeClr val="bg1"/>
                </a:solidFill>
              </a:rPr>
              <a:t>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tập</a:t>
            </a:r>
            <a:r>
              <a:rPr lang="en-US" altLang="en-US" sz="3200" dirty="0" smtClean="0">
                <a:solidFill>
                  <a:schemeClr val="bg1"/>
                </a:solidFill>
              </a:rPr>
              <a:t>  </a:t>
            </a:r>
            <a:endParaRPr lang="en-US" altLang="en-US" sz="26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81559" y="3016851"/>
            <a:ext cx="2402044" cy="987947"/>
            <a:chOff x="3250053" y="1892214"/>
            <a:chExt cx="2402044" cy="987947"/>
          </a:xfrm>
        </p:grpSpPr>
        <p:sp>
          <p:nvSpPr>
            <p:cNvPr id="26" name="TextBox 11"/>
            <p:cNvSpPr txBox="1">
              <a:spLocks noChangeArrowheads="1"/>
            </p:cNvSpPr>
            <p:nvPr/>
          </p:nvSpPr>
          <p:spPr bwMode="auto">
            <a:xfrm>
              <a:off x="3280860" y="2059902"/>
              <a:ext cx="2371237" cy="70788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endParaRPr lang="en-US" altLang="en-US" sz="1200" dirty="0" smtClean="0">
                <a:solidFill>
                  <a:schemeClr val="bg1"/>
                </a:solidFill>
              </a:endParaRPr>
            </a:p>
            <a:p>
              <a:pPr algn="r" eaLnBrk="1" hangingPunct="1"/>
              <a:r>
                <a:rPr lang="en-US" altLang="en-US" sz="2800" b="1" dirty="0" err="1" smtClean="0">
                  <a:solidFill>
                    <a:srgbClr val="FFFF00"/>
                  </a:solidFill>
                </a:rPr>
                <a:t>Ghi</a:t>
              </a:r>
              <a:r>
                <a:rPr lang="en-US" altLang="en-US" sz="2800" b="1" dirty="0" smtClean="0">
                  <a:solidFill>
                    <a:srgbClr val="FFFF00"/>
                  </a:solidFill>
                </a:rPr>
                <a:t> </a:t>
              </a:r>
              <a:r>
                <a:rPr lang="en-US" altLang="en-US" sz="2800" b="1" dirty="0" err="1" smtClean="0">
                  <a:solidFill>
                    <a:srgbClr val="FFFF00"/>
                  </a:solidFill>
                </a:rPr>
                <a:t>bài</a:t>
              </a:r>
              <a:r>
                <a:rPr lang="en-US" altLang="en-US" sz="2600" b="1" dirty="0" smtClean="0">
                  <a:solidFill>
                    <a:srgbClr val="FFFF00"/>
                  </a:solidFill>
                </a:rPr>
                <a:t>.  </a:t>
              </a:r>
              <a:endParaRPr lang="en-US" altLang="en-US" sz="26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35" name="Group 8"/>
            <p:cNvGrpSpPr>
              <a:grpSpLocks/>
            </p:cNvGrpSpPr>
            <p:nvPr/>
          </p:nvGrpSpPr>
          <p:grpSpPr bwMode="auto">
            <a:xfrm>
              <a:off x="3250053" y="1892214"/>
              <a:ext cx="1028700" cy="987947"/>
              <a:chOff x="6009319" y="2539883"/>
              <a:chExt cx="1028036" cy="988438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6138402" y="2735764"/>
                <a:ext cx="761508" cy="79255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sz="5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Rectangle 3"/>
              <p:cNvSpPr>
                <a:spLocks noChangeArrowheads="1"/>
              </p:cNvSpPr>
              <p:nvPr/>
            </p:nvSpPr>
            <p:spPr bwMode="auto">
              <a:xfrm>
                <a:off x="6009319" y="2539883"/>
                <a:ext cx="1028036" cy="955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pt-BR" altLang="en-US" sz="5400" dirty="0">
                    <a:solidFill>
                      <a:schemeClr val="bg1"/>
                    </a:solidFill>
                    <a:sym typeface="Wingdings" pitchFamily="2" charset="2"/>
                  </a:rPr>
                  <a:t></a:t>
                </a:r>
                <a:endParaRPr lang="en-US" altLang="en-US" sz="5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3219450" y="228273"/>
            <a:ext cx="25879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QUY ƯỚC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296573" y="1549997"/>
            <a:ext cx="2303461" cy="892552"/>
            <a:chOff x="3547238" y="1197221"/>
            <a:chExt cx="2303461" cy="892552"/>
          </a:xfrm>
        </p:grpSpPr>
        <p:sp>
          <p:nvSpPr>
            <p:cNvPr id="32" name="TextBox 29"/>
            <p:cNvSpPr txBox="1">
              <a:spLocks noChangeArrowheads="1"/>
            </p:cNvSpPr>
            <p:nvPr/>
          </p:nvSpPr>
          <p:spPr bwMode="auto">
            <a:xfrm>
              <a:off x="3547238" y="1197221"/>
              <a:ext cx="2303461" cy="89255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altLang="en-US" sz="2600" dirty="0" err="1" smtClean="0">
                  <a:solidFill>
                    <a:schemeClr val="bg1"/>
                  </a:solidFill>
                </a:rPr>
                <a:t>Luôn</a:t>
              </a:r>
              <a:r>
                <a:rPr lang="en-US" altLang="en-US" sz="2600" dirty="0" smtClean="0">
                  <a:solidFill>
                    <a:schemeClr val="bg1"/>
                  </a:solidFill>
                </a:rPr>
                <a:t> </a:t>
              </a:r>
              <a:r>
                <a:rPr lang="en-US" altLang="en-US" sz="2600" dirty="0" err="1">
                  <a:solidFill>
                    <a:schemeClr val="bg1"/>
                  </a:solidFill>
                </a:rPr>
                <a:t>bật</a:t>
              </a:r>
              <a:r>
                <a:rPr lang="en-US" altLang="en-US" sz="2600" dirty="0">
                  <a:solidFill>
                    <a:schemeClr val="bg1"/>
                  </a:solidFill>
                </a:rPr>
                <a:t> camera.</a:t>
              </a:r>
            </a:p>
          </p:txBody>
        </p:sp>
        <p:pic>
          <p:nvPicPr>
            <p:cNvPr id="1026" name="Picture 2" descr="File:Video camera icon.svg - Wikimedia Commons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5945" y="1336529"/>
              <a:ext cx="613935" cy="613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Oval 47"/>
            <p:cNvSpPr/>
            <p:nvPr/>
          </p:nvSpPr>
          <p:spPr>
            <a:xfrm>
              <a:off x="3959035" y="1541352"/>
              <a:ext cx="133684" cy="174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6600" y="4727138"/>
            <a:ext cx="2980325" cy="1292662"/>
            <a:chOff x="3409027" y="4547329"/>
            <a:chExt cx="2980325" cy="1292662"/>
          </a:xfrm>
        </p:grpSpPr>
        <p:sp>
          <p:nvSpPr>
            <p:cNvPr id="33" name="TextBox 30"/>
            <p:cNvSpPr txBox="1">
              <a:spLocks noChangeArrowheads="1"/>
            </p:cNvSpPr>
            <p:nvPr/>
          </p:nvSpPr>
          <p:spPr bwMode="auto">
            <a:xfrm>
              <a:off x="3429000" y="4547329"/>
              <a:ext cx="2960352" cy="1292662"/>
            </a:xfrm>
            <a:prstGeom prst="rect">
              <a:avLst/>
            </a:prstGeom>
            <a:solidFill>
              <a:srgbClr val="66FFCC"/>
            </a:solidFill>
            <a:ln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altLang="en-US" sz="2600" dirty="0" err="1" smtClean="0">
                  <a:solidFill>
                    <a:srgbClr val="FF0000"/>
                  </a:solidFill>
                </a:rPr>
                <a:t>Phát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600" dirty="0" err="1">
                  <a:solidFill>
                    <a:srgbClr val="FF0000"/>
                  </a:solidFill>
                </a:rPr>
                <a:t>biểu</a:t>
              </a:r>
              <a:r>
                <a:rPr lang="en-US" altLang="en-US" sz="2600" dirty="0">
                  <a:solidFill>
                    <a:srgbClr val="FF0000"/>
                  </a:solidFill>
                </a:rPr>
                <a:t> </a:t>
              </a:r>
              <a:r>
                <a:rPr lang="en-US" altLang="en-US" sz="2600" dirty="0" err="1">
                  <a:solidFill>
                    <a:srgbClr val="FF0000"/>
                  </a:solidFill>
                </a:rPr>
                <a:t>phải</a:t>
              </a:r>
              <a:r>
                <a:rPr lang="en-US" altLang="en-US" sz="2600" dirty="0">
                  <a:solidFill>
                    <a:srgbClr val="FF0000"/>
                  </a:solidFill>
                </a:rPr>
                <a:t> </a:t>
              </a:r>
              <a:endParaRPr lang="en-US" altLang="en-US" sz="2600" dirty="0" smtClean="0">
                <a:solidFill>
                  <a:srgbClr val="FF0000"/>
                </a:solidFill>
              </a:endParaRPr>
            </a:p>
            <a:p>
              <a:pPr algn="r" eaLnBrk="1" hangingPunct="1"/>
              <a:r>
                <a:rPr lang="en-US" altLang="en-US" sz="2600" dirty="0" err="1" smtClean="0">
                  <a:solidFill>
                    <a:srgbClr val="FF0000"/>
                  </a:solidFill>
                </a:rPr>
                <a:t>giơ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600" dirty="0" err="1" smtClean="0">
                  <a:solidFill>
                    <a:srgbClr val="FF0000"/>
                  </a:solidFill>
                </a:rPr>
                <a:t>tay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. </a:t>
              </a:r>
              <a:r>
                <a:rPr lang="en-US" altLang="en-US" sz="2600" dirty="0" err="1" smtClean="0">
                  <a:solidFill>
                    <a:srgbClr val="FF0000"/>
                  </a:solidFill>
                </a:rPr>
                <a:t>Trả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600" dirty="0" err="1" smtClean="0">
                  <a:solidFill>
                    <a:srgbClr val="FF0000"/>
                  </a:solidFill>
                </a:rPr>
                <a:t>lời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600" dirty="0" err="1" smtClean="0">
                  <a:solidFill>
                    <a:srgbClr val="FF0000"/>
                  </a:solidFill>
                </a:rPr>
                <a:t>đúng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600" dirty="0" err="1" smtClean="0">
                  <a:solidFill>
                    <a:srgbClr val="FF0000"/>
                  </a:solidFill>
                </a:rPr>
                <a:t>tích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1 </a:t>
              </a:r>
              <a:r>
                <a:rPr lang="en-US" altLang="en-US" sz="2600" dirty="0" err="1" smtClean="0">
                  <a:solidFill>
                    <a:srgbClr val="FF0000"/>
                  </a:solidFill>
                </a:rPr>
                <a:t>điểm</a:t>
              </a:r>
              <a:r>
                <a:rPr lang="en-US" altLang="en-US" sz="2600" dirty="0" smtClean="0">
                  <a:solidFill>
                    <a:srgbClr val="FF0000"/>
                  </a:solidFill>
                </a:rPr>
                <a:t> </a:t>
              </a:r>
            </a:p>
          </p:txBody>
        </p:sp>
        <p:pic>
          <p:nvPicPr>
            <p:cNvPr id="1030" name="Picture 6" descr="✋ Raised Hand Emoji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9027" y="4608516"/>
              <a:ext cx="839123" cy="839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352991" y="1519396"/>
            <a:ext cx="2624976" cy="892552"/>
            <a:chOff x="319089" y="2989776"/>
            <a:chExt cx="2624976" cy="892552"/>
          </a:xfrm>
        </p:grpSpPr>
        <p:sp>
          <p:nvSpPr>
            <p:cNvPr id="31" name="TextBox 28"/>
            <p:cNvSpPr txBox="1">
              <a:spLocks noChangeArrowheads="1"/>
            </p:cNvSpPr>
            <p:nvPr/>
          </p:nvSpPr>
          <p:spPr bwMode="auto">
            <a:xfrm>
              <a:off x="319089" y="2989776"/>
              <a:ext cx="2624976" cy="892552"/>
            </a:xfrm>
            <a:prstGeom prst="rect">
              <a:avLst/>
            </a:prstGeom>
            <a:ln/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altLang="en-US" sz="2600" b="1" dirty="0" smtClean="0">
                  <a:solidFill>
                    <a:srgbClr val="FF0000"/>
                  </a:solidFill>
                </a:rPr>
                <a:t>      </a:t>
              </a:r>
              <a:r>
                <a:rPr lang="en-US" altLang="en-US" sz="2600" b="1" dirty="0" err="1" smtClean="0">
                  <a:solidFill>
                    <a:srgbClr val="FF0000"/>
                  </a:solidFill>
                </a:rPr>
                <a:t>Chỉ</a:t>
              </a:r>
              <a:r>
                <a:rPr lang="en-US" altLang="en-US" sz="2600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2600" b="1" dirty="0" err="1">
                  <a:solidFill>
                    <a:srgbClr val="FF0000"/>
                  </a:solidFill>
                </a:rPr>
                <a:t>bật</a:t>
              </a:r>
              <a:r>
                <a:rPr lang="en-US" altLang="en-US" sz="26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600" b="1" dirty="0" err="1">
                  <a:solidFill>
                    <a:srgbClr val="FF0000"/>
                  </a:solidFill>
                </a:rPr>
                <a:t>khi</a:t>
              </a:r>
              <a:r>
                <a:rPr lang="en-US" altLang="en-US" sz="26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600" b="1" dirty="0" err="1">
                  <a:solidFill>
                    <a:srgbClr val="FF0000"/>
                  </a:solidFill>
                </a:rPr>
                <a:t>cô</a:t>
              </a:r>
              <a:r>
                <a:rPr lang="en-US" altLang="en-US" sz="26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600" b="1" dirty="0" err="1">
                  <a:solidFill>
                    <a:srgbClr val="FF0000"/>
                  </a:solidFill>
                </a:rPr>
                <a:t>mời</a:t>
              </a:r>
              <a:r>
                <a:rPr lang="en-US" altLang="en-US" sz="2600" b="1" dirty="0">
                  <a:solidFill>
                    <a:srgbClr val="FF0000"/>
                  </a:solidFill>
                </a:rPr>
                <a:t>. </a:t>
              </a:r>
              <a:endParaRPr lang="en-US" altLang="en-US" sz="2600" b="1" dirty="0" smtClean="0">
                <a:solidFill>
                  <a:srgbClr val="FF0000"/>
                </a:solidFill>
              </a:endParaRPr>
            </a:p>
          </p:txBody>
        </p:sp>
        <p:pic>
          <p:nvPicPr>
            <p:cNvPr id="1032" name="Picture 8" descr="Biểu Tượng Thiết Kế Cái Micro Vector, Khán Giả., Âm Thanh, Nền ...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14" t="13722" r="20187" b="9512"/>
            <a:stretch/>
          </p:blipFill>
          <p:spPr bwMode="auto">
            <a:xfrm>
              <a:off x="363538" y="3048000"/>
              <a:ext cx="563140" cy="705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0" name="Straight Connector 49"/>
            <p:cNvCxnSpPr/>
            <p:nvPr/>
          </p:nvCxnSpPr>
          <p:spPr>
            <a:xfrm>
              <a:off x="381000" y="3084868"/>
              <a:ext cx="517529" cy="67011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376238" y="3075996"/>
              <a:ext cx="522291" cy="69036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0"/>
          <p:cNvSpPr txBox="1">
            <a:spLocks noChangeArrowheads="1"/>
          </p:cNvSpPr>
          <p:nvPr/>
        </p:nvSpPr>
        <p:spPr bwMode="auto">
          <a:xfrm>
            <a:off x="6553200" y="4555629"/>
            <a:ext cx="2209800" cy="169277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600" dirty="0" err="1" smtClean="0">
                <a:solidFill>
                  <a:schemeClr val="bg1"/>
                </a:solidFill>
              </a:rPr>
              <a:t>Gọi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lần</a:t>
            </a:r>
            <a:r>
              <a:rPr lang="en-US" altLang="en-US" sz="2600" dirty="0" smtClean="0">
                <a:solidFill>
                  <a:schemeClr val="bg1"/>
                </a:solidFill>
              </a:rPr>
              <a:t> 2 :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không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phản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hồi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mời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ra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khỏi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lớp</a:t>
            </a:r>
            <a:r>
              <a:rPr lang="en-US" altLang="en-US" sz="26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" name="TextBox 30"/>
          <p:cNvSpPr txBox="1">
            <a:spLocks noChangeArrowheads="1"/>
          </p:cNvSpPr>
          <p:nvPr/>
        </p:nvSpPr>
        <p:spPr bwMode="auto">
          <a:xfrm>
            <a:off x="393197" y="4547328"/>
            <a:ext cx="2587953" cy="1692771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600" dirty="0" err="1" smtClean="0">
                <a:solidFill>
                  <a:schemeClr val="bg1"/>
                </a:solidFill>
              </a:rPr>
              <a:t>Vào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lớp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muộn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quá</a:t>
            </a:r>
            <a:r>
              <a:rPr lang="en-US" altLang="en-US" sz="2600" dirty="0" smtClean="0">
                <a:solidFill>
                  <a:schemeClr val="bg1"/>
                </a:solidFill>
              </a:rPr>
              <a:t> 10’ = 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nghỉ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học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không</a:t>
            </a:r>
            <a:r>
              <a:rPr lang="en-US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en-US" sz="2600" dirty="0" err="1" smtClean="0">
                <a:solidFill>
                  <a:schemeClr val="bg1"/>
                </a:solidFill>
              </a:rPr>
              <a:t>phép</a:t>
            </a:r>
            <a:r>
              <a:rPr lang="en-US" altLang="en-US" sz="2600" dirty="0" smtClean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807403" y="1733522"/>
            <a:ext cx="1037386" cy="857059"/>
            <a:chOff x="10591800" y="1722310"/>
            <a:chExt cx="1037386" cy="857059"/>
          </a:xfrm>
        </p:grpSpPr>
        <p:sp>
          <p:nvSpPr>
            <p:cNvPr id="30" name="Rectangle 29"/>
            <p:cNvSpPr/>
            <p:nvPr/>
          </p:nvSpPr>
          <p:spPr>
            <a:xfrm>
              <a:off x="10732337" y="1933447"/>
              <a:ext cx="756311" cy="52322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" name="Picture 2" descr="Cẩm nang của mẹ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1800" y="1722310"/>
              <a:ext cx="1037386" cy="8570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256925" y="2955667"/>
            <a:ext cx="2326455" cy="1077218"/>
            <a:chOff x="6256925" y="2955667"/>
            <a:chExt cx="2326455" cy="1077218"/>
          </a:xfrm>
        </p:grpSpPr>
        <p:sp>
          <p:nvSpPr>
            <p:cNvPr id="40" name="TextBox 30"/>
            <p:cNvSpPr txBox="1">
              <a:spLocks noChangeArrowheads="1"/>
            </p:cNvSpPr>
            <p:nvPr/>
          </p:nvSpPr>
          <p:spPr bwMode="auto">
            <a:xfrm>
              <a:off x="6256925" y="2955667"/>
              <a:ext cx="2326455" cy="1077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US" altLang="en-US" sz="3200" dirty="0" err="1" smtClean="0">
                  <a:solidFill>
                    <a:srgbClr val="FF0000"/>
                  </a:solidFill>
                </a:rPr>
                <a:t>Trả</a:t>
              </a:r>
              <a:r>
                <a:rPr lang="en-US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3200" dirty="0" err="1" smtClean="0">
                  <a:solidFill>
                    <a:srgbClr val="FF0000"/>
                  </a:solidFill>
                </a:rPr>
                <a:t>lời</a:t>
              </a:r>
              <a:r>
                <a:rPr lang="en-US" altLang="en-US" sz="3200" dirty="0" smtClean="0">
                  <a:solidFill>
                    <a:srgbClr val="FF0000"/>
                  </a:solidFill>
                </a:rPr>
                <a:t> </a:t>
              </a:r>
            </a:p>
            <a:p>
              <a:pPr algn="r" eaLnBrk="1" hangingPunct="1"/>
              <a:r>
                <a:rPr lang="en-US" altLang="en-US" sz="3200" dirty="0" err="1" smtClean="0">
                  <a:solidFill>
                    <a:srgbClr val="FF0000"/>
                  </a:solidFill>
                </a:rPr>
                <a:t>câu</a:t>
              </a:r>
              <a:r>
                <a:rPr lang="en-US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sz="3200" dirty="0" err="1" smtClean="0">
                  <a:solidFill>
                    <a:srgbClr val="FF0000"/>
                  </a:solidFill>
                </a:rPr>
                <a:t>hỏi</a:t>
              </a:r>
              <a:endParaRPr lang="en-US" altLang="en-US" sz="3200" dirty="0" smtClean="0">
                <a:solidFill>
                  <a:srgbClr val="FF0000"/>
                </a:solidFill>
              </a:endParaRPr>
            </a:p>
          </p:txBody>
        </p:sp>
        <p:pic>
          <p:nvPicPr>
            <p:cNvPr id="41" name="Picture 2" descr="The Question Mark Question Png Image - Ảnh Động Dấu Chấm Hỏi ...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245" y="2975816"/>
              <a:ext cx="878417" cy="916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816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34" grpId="0" animBg="1"/>
      <p:bldP spid="3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600200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FF00"/>
                </a:solidFill>
              </a:rPr>
              <a:t>Luyện</a:t>
            </a:r>
            <a:r>
              <a:rPr lang="en-US" sz="7200" b="1" dirty="0" smtClean="0">
                <a:solidFill>
                  <a:srgbClr val="FFFF00"/>
                </a:solidFill>
              </a:rPr>
              <a:t> </a:t>
            </a:r>
            <a:r>
              <a:rPr lang="en-US" sz="7200" b="1" dirty="0" err="1" smtClean="0">
                <a:solidFill>
                  <a:srgbClr val="FFFF00"/>
                </a:solidFill>
              </a:rPr>
              <a:t>tập</a:t>
            </a:r>
            <a:endParaRPr lang="en-US" sz="72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45268" y="1771834"/>
            <a:ext cx="1037386" cy="857059"/>
            <a:chOff x="10591800" y="1722310"/>
            <a:chExt cx="1037386" cy="857059"/>
          </a:xfrm>
        </p:grpSpPr>
        <p:sp>
          <p:nvSpPr>
            <p:cNvPr id="5" name="Rectangle 4"/>
            <p:cNvSpPr/>
            <p:nvPr/>
          </p:nvSpPr>
          <p:spPr>
            <a:xfrm>
              <a:off x="10732337" y="1933447"/>
              <a:ext cx="756311" cy="52322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Cẩm nang của mẹ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1800" y="1722310"/>
              <a:ext cx="1037386" cy="8570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31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077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FFFF00"/>
                </a:solidFill>
              </a:rPr>
              <a:t>Câu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</a:rPr>
              <a:t>1: </a:t>
            </a:r>
            <a:r>
              <a:rPr lang="en-US" sz="3600" b="1" i="1" dirty="0" err="1">
                <a:solidFill>
                  <a:srgbClr val="FFFF00"/>
                </a:solidFill>
              </a:rPr>
              <a:t>Nhà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Hán</a:t>
            </a:r>
            <a:r>
              <a:rPr lang="en-US" sz="3600" b="1" i="1" dirty="0">
                <a:solidFill>
                  <a:srgbClr val="FFFF00"/>
                </a:solidFill>
              </a:rPr>
              <a:t>  </a:t>
            </a:r>
            <a:r>
              <a:rPr lang="en-US" sz="3600" b="1" i="1" dirty="0" err="1">
                <a:solidFill>
                  <a:srgbClr val="FFFF00"/>
                </a:solidFill>
              </a:rPr>
              <a:t>bóc</a:t>
            </a:r>
            <a:r>
              <a:rPr lang="en-US" sz="3600" b="1" i="1" dirty="0">
                <a:solidFill>
                  <a:srgbClr val="FFFF00"/>
                </a:solidFill>
              </a:rPr>
              <a:t>  </a:t>
            </a:r>
            <a:r>
              <a:rPr lang="en-US" sz="3600" b="1" i="1" dirty="0" err="1">
                <a:solidFill>
                  <a:srgbClr val="FFFF00"/>
                </a:solidFill>
              </a:rPr>
              <a:t>lột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nhân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dân</a:t>
            </a:r>
            <a:r>
              <a:rPr lang="en-US" sz="3600" b="1" i="1" dirty="0">
                <a:solidFill>
                  <a:srgbClr val="FFFF00"/>
                </a:solidFill>
              </a:rPr>
              <a:t>  </a:t>
            </a:r>
            <a:r>
              <a:rPr lang="en-US" sz="3600" b="1" i="1" dirty="0" err="1">
                <a:solidFill>
                  <a:srgbClr val="FFFF00"/>
                </a:solidFill>
              </a:rPr>
              <a:t>Giao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Châu</a:t>
            </a:r>
            <a:r>
              <a:rPr lang="en-US" sz="3600" b="1" i="1" dirty="0">
                <a:solidFill>
                  <a:srgbClr val="FFFF00"/>
                </a:solidFill>
              </a:rPr>
              <a:t>  </a:t>
            </a:r>
            <a:r>
              <a:rPr lang="en-US" sz="3600" b="1" i="1" dirty="0" err="1">
                <a:solidFill>
                  <a:srgbClr val="FFFF00"/>
                </a:solidFill>
              </a:rPr>
              <a:t>bằng</a:t>
            </a:r>
            <a:r>
              <a:rPr lang="en-US" sz="3600" b="1" i="1" dirty="0">
                <a:solidFill>
                  <a:srgbClr val="FFFF00"/>
                </a:solidFill>
              </a:rPr>
              <a:t>:</a:t>
            </a:r>
            <a:endParaRPr lang="en-US" sz="3600" dirty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 err="1" smtClean="0">
                <a:solidFill>
                  <a:schemeClr val="bg1"/>
                </a:solidFill>
              </a:rPr>
              <a:t>Thuế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khóa</a:t>
            </a:r>
            <a:r>
              <a:rPr lang="en-US" sz="4400" dirty="0">
                <a:solidFill>
                  <a:schemeClr val="bg1"/>
                </a:solidFill>
              </a:rPr>
              <a:t>	 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 err="1" smtClean="0">
                <a:solidFill>
                  <a:schemeClr val="bg1"/>
                </a:solidFill>
              </a:rPr>
              <a:t>Cống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nạp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sản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vật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quý</a:t>
            </a:r>
            <a:endParaRPr lang="en-US" sz="4400" dirty="0">
              <a:solidFill>
                <a:schemeClr val="bg1"/>
              </a:solidFill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 err="1">
                <a:solidFill>
                  <a:schemeClr val="bg1"/>
                </a:solidFill>
              </a:rPr>
              <a:t>Nhiều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thứ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thuế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khóa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err="1">
                <a:solidFill>
                  <a:schemeClr val="bg1"/>
                </a:solidFill>
              </a:rPr>
              <a:t>lao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dịch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4400" dirty="0" err="1" smtClean="0">
                <a:solidFill>
                  <a:schemeClr val="bg1"/>
                </a:solidFill>
              </a:rPr>
              <a:t>Cống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nạp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sản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phẩm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thủ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công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và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thợ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giỏi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và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cống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nạp</a:t>
            </a:r>
            <a:r>
              <a:rPr lang="en-US" sz="4400" dirty="0">
                <a:solidFill>
                  <a:schemeClr val="bg1"/>
                </a:solidFill>
              </a:rPr>
              <a:t>.	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533400" y="35052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1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solidFill>
                  <a:srgbClr val="FFFF00"/>
                </a:solidFill>
              </a:rPr>
              <a:t>Câu</a:t>
            </a:r>
            <a:r>
              <a:rPr lang="en-US" sz="4000" b="1" i="1" dirty="0" smtClean="0">
                <a:solidFill>
                  <a:srgbClr val="FFFF00"/>
                </a:solidFill>
              </a:rPr>
              <a:t> 2. </a:t>
            </a:r>
            <a:r>
              <a:rPr lang="vi-VN" sz="4000" b="1" i="1" dirty="0" smtClean="0">
                <a:solidFill>
                  <a:srgbClr val="FFFF00"/>
                </a:solidFill>
              </a:rPr>
              <a:t>Tướng </a:t>
            </a:r>
            <a:r>
              <a:rPr lang="vi-VN" sz="4000" b="1" i="1" dirty="0">
                <a:solidFill>
                  <a:srgbClr val="FFFF00"/>
                </a:solidFill>
              </a:rPr>
              <a:t>của nhà Lương sang nước ta vào tháng 5 năm 545 tên là</a:t>
            </a:r>
          </a:p>
          <a:p>
            <a:r>
              <a:rPr lang="vi-VN" sz="4000" dirty="0">
                <a:solidFill>
                  <a:schemeClr val="bg1"/>
                </a:solidFill>
              </a:rPr>
              <a:t>   </a:t>
            </a:r>
            <a:r>
              <a:rPr lang="vi-VN" sz="4000" b="1" dirty="0">
                <a:solidFill>
                  <a:schemeClr val="bg1"/>
                </a:solidFill>
              </a:rPr>
              <a:t>A.</a:t>
            </a:r>
            <a:r>
              <a:rPr lang="vi-VN" sz="4000" dirty="0">
                <a:solidFill>
                  <a:schemeClr val="bg1"/>
                </a:solidFill>
              </a:rPr>
              <a:t> Trần Bá Tiên.</a:t>
            </a:r>
          </a:p>
          <a:p>
            <a:r>
              <a:rPr lang="vi-VN" sz="4000" dirty="0">
                <a:solidFill>
                  <a:schemeClr val="bg1"/>
                </a:solidFill>
              </a:rPr>
              <a:t>   </a:t>
            </a:r>
            <a:r>
              <a:rPr lang="vi-VN" sz="4000" b="1" dirty="0">
                <a:solidFill>
                  <a:schemeClr val="bg1"/>
                </a:solidFill>
              </a:rPr>
              <a:t>B.</a:t>
            </a:r>
            <a:r>
              <a:rPr lang="vi-VN" sz="4000" dirty="0">
                <a:solidFill>
                  <a:schemeClr val="bg1"/>
                </a:solidFill>
              </a:rPr>
              <a:t> Lục Dận</a:t>
            </a:r>
          </a:p>
          <a:p>
            <a:r>
              <a:rPr lang="vi-VN" sz="4000" dirty="0">
                <a:solidFill>
                  <a:schemeClr val="bg1"/>
                </a:solidFill>
              </a:rPr>
              <a:t>   </a:t>
            </a:r>
            <a:r>
              <a:rPr lang="vi-VN" sz="4000" b="1" dirty="0">
                <a:solidFill>
                  <a:schemeClr val="bg1"/>
                </a:solidFill>
              </a:rPr>
              <a:t>C.</a:t>
            </a:r>
            <a:r>
              <a:rPr lang="vi-VN" sz="4000" dirty="0">
                <a:solidFill>
                  <a:schemeClr val="bg1"/>
                </a:solidFill>
              </a:rPr>
              <a:t> Dương Phiêu</a:t>
            </a:r>
          </a:p>
          <a:p>
            <a:r>
              <a:rPr lang="vi-VN" sz="4000" dirty="0">
                <a:solidFill>
                  <a:schemeClr val="bg1"/>
                </a:solidFill>
              </a:rPr>
              <a:t>   </a:t>
            </a:r>
            <a:r>
              <a:rPr lang="vi-VN" sz="4000" b="1" dirty="0">
                <a:solidFill>
                  <a:schemeClr val="bg1"/>
                </a:solidFill>
              </a:rPr>
              <a:t>D.</a:t>
            </a:r>
            <a:r>
              <a:rPr lang="vi-VN" sz="4000" dirty="0">
                <a:solidFill>
                  <a:schemeClr val="bg1"/>
                </a:solidFill>
              </a:rPr>
              <a:t> Tiêu Tư</a:t>
            </a:r>
          </a:p>
        </p:txBody>
      </p:sp>
      <p:sp>
        <p:nvSpPr>
          <p:cNvPr id="3" name="Donut 2"/>
          <p:cNvSpPr/>
          <p:nvPr/>
        </p:nvSpPr>
        <p:spPr>
          <a:xfrm>
            <a:off x="838200" y="33528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i="1" dirty="0">
                <a:solidFill>
                  <a:srgbClr val="FFFF00"/>
                </a:solidFill>
              </a:rPr>
              <a:t>Câu 3:</a:t>
            </a:r>
            <a:r>
              <a:rPr lang="vi-VN" sz="4400" i="1" dirty="0">
                <a:solidFill>
                  <a:srgbClr val="FFFF00"/>
                </a:solidFill>
              </a:rPr>
              <a:t> Trước sự tấn công của nhà Lương, Lý Nam đã cho lui quân về</a:t>
            </a:r>
          </a:p>
          <a:p>
            <a:r>
              <a:rPr lang="vi-VN" sz="4400" dirty="0">
                <a:solidFill>
                  <a:srgbClr val="FFFF00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A.</a:t>
            </a:r>
            <a:r>
              <a:rPr lang="vi-VN" sz="4400" dirty="0">
                <a:solidFill>
                  <a:schemeClr val="bg1"/>
                </a:solidFill>
              </a:rPr>
              <a:t> Hát Môn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B.</a:t>
            </a:r>
            <a:r>
              <a:rPr lang="vi-VN" sz="4400" dirty="0">
                <a:solidFill>
                  <a:schemeClr val="bg1"/>
                </a:solidFill>
              </a:rPr>
              <a:t> cửa sông Tô Lịch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C.</a:t>
            </a:r>
            <a:r>
              <a:rPr lang="vi-VN" sz="4400" dirty="0">
                <a:solidFill>
                  <a:schemeClr val="bg1"/>
                </a:solidFill>
              </a:rPr>
              <a:t> của sông Hoàng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D.</a:t>
            </a:r>
            <a:r>
              <a:rPr lang="vi-VN" sz="4400" dirty="0">
                <a:solidFill>
                  <a:schemeClr val="bg1"/>
                </a:solidFill>
              </a:rPr>
              <a:t> cửa sông Hồng</a:t>
            </a:r>
          </a:p>
        </p:txBody>
      </p:sp>
      <p:sp>
        <p:nvSpPr>
          <p:cNvPr id="3" name="Donut 2"/>
          <p:cNvSpPr/>
          <p:nvPr/>
        </p:nvSpPr>
        <p:spPr>
          <a:xfrm>
            <a:off x="685800" y="32004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1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err="1">
                <a:solidFill>
                  <a:srgbClr val="FFFF00"/>
                </a:solidFill>
              </a:rPr>
              <a:t>Câu</a:t>
            </a:r>
            <a:r>
              <a:rPr lang="en-US" sz="4800" b="1" i="1" dirty="0">
                <a:solidFill>
                  <a:srgbClr val="FFFF00"/>
                </a:solidFill>
              </a:rPr>
              <a:t> </a:t>
            </a:r>
            <a:r>
              <a:rPr lang="en-US" sz="4800" b="1" i="1" dirty="0" smtClean="0">
                <a:solidFill>
                  <a:srgbClr val="FFFF00"/>
                </a:solidFill>
              </a:rPr>
              <a:t>4:</a:t>
            </a:r>
            <a:r>
              <a:rPr lang="en-US" sz="4800" i="1" dirty="0">
                <a:solidFill>
                  <a:srgbClr val="FFFF00"/>
                </a:solidFill>
              </a:rPr>
              <a:t> Sau </a:t>
            </a:r>
            <a:r>
              <a:rPr lang="en-US" sz="4800" i="1" dirty="0" err="1">
                <a:solidFill>
                  <a:srgbClr val="FFFF00"/>
                </a:solidFill>
              </a:rPr>
              <a:t>thất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bại</a:t>
            </a:r>
            <a:r>
              <a:rPr lang="en-US" sz="4800" i="1" dirty="0">
                <a:solidFill>
                  <a:srgbClr val="FFFF00"/>
                </a:solidFill>
              </a:rPr>
              <a:t> ở </a:t>
            </a:r>
            <a:r>
              <a:rPr lang="en-US" sz="4800" i="1" dirty="0" err="1">
                <a:solidFill>
                  <a:srgbClr val="FFFF00"/>
                </a:solidFill>
              </a:rPr>
              <a:t>hồ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Điển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Triệt</a:t>
            </a:r>
            <a:r>
              <a:rPr lang="en-US" sz="4800" i="1" dirty="0">
                <a:solidFill>
                  <a:srgbClr val="FFFF00"/>
                </a:solidFill>
              </a:rPr>
              <a:t>, </a:t>
            </a:r>
            <a:r>
              <a:rPr lang="en-US" sz="4800" i="1" dirty="0" err="1">
                <a:solidFill>
                  <a:srgbClr val="FFFF00"/>
                </a:solidFill>
              </a:rPr>
              <a:t>Lý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Bí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trao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quyền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chỉ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huy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cuộc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kháng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chiến</a:t>
            </a:r>
            <a:r>
              <a:rPr lang="en-US" sz="4800" i="1" dirty="0">
                <a:solidFill>
                  <a:srgbClr val="FFFF00"/>
                </a:solidFill>
              </a:rPr>
              <a:t> </a:t>
            </a:r>
            <a:r>
              <a:rPr lang="en-US" sz="4800" i="1" dirty="0" err="1">
                <a:solidFill>
                  <a:srgbClr val="FFFF00"/>
                </a:solidFill>
              </a:rPr>
              <a:t>cho</a:t>
            </a:r>
            <a:endParaRPr lang="en-US" sz="4800" i="1" dirty="0">
              <a:solidFill>
                <a:srgbClr val="FFFF00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   </a:t>
            </a:r>
            <a:r>
              <a:rPr lang="en-US" sz="4800" b="1" dirty="0">
                <a:solidFill>
                  <a:schemeClr val="bg1"/>
                </a:solidFill>
              </a:rPr>
              <a:t>A.</a:t>
            </a:r>
            <a:r>
              <a:rPr lang="en-US" sz="4800" dirty="0">
                <a:solidFill>
                  <a:schemeClr val="bg1"/>
                </a:solidFill>
              </a:rPr>
              <a:t> </a:t>
            </a:r>
            <a:r>
              <a:rPr lang="en-US" sz="4800" dirty="0" err="1">
                <a:solidFill>
                  <a:schemeClr val="bg1"/>
                </a:solidFill>
              </a:rPr>
              <a:t>Phạm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Tu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   </a:t>
            </a:r>
            <a:r>
              <a:rPr lang="en-US" sz="4800" b="1" dirty="0">
                <a:solidFill>
                  <a:schemeClr val="bg1"/>
                </a:solidFill>
              </a:rPr>
              <a:t>B.</a:t>
            </a:r>
            <a:r>
              <a:rPr lang="en-US" sz="4800" dirty="0">
                <a:solidFill>
                  <a:schemeClr val="bg1"/>
                </a:solidFill>
              </a:rPr>
              <a:t> </a:t>
            </a:r>
            <a:r>
              <a:rPr lang="en-US" sz="4800" dirty="0" err="1">
                <a:solidFill>
                  <a:schemeClr val="bg1"/>
                </a:solidFill>
              </a:rPr>
              <a:t>Tinh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Thiều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   </a:t>
            </a:r>
            <a:r>
              <a:rPr lang="en-US" sz="4800" b="1" dirty="0">
                <a:solidFill>
                  <a:schemeClr val="bg1"/>
                </a:solidFill>
              </a:rPr>
              <a:t>C.</a:t>
            </a:r>
            <a:r>
              <a:rPr lang="en-US" sz="4800" dirty="0">
                <a:solidFill>
                  <a:schemeClr val="bg1"/>
                </a:solidFill>
              </a:rPr>
              <a:t> </a:t>
            </a:r>
            <a:r>
              <a:rPr lang="en-US" sz="4800" dirty="0" err="1">
                <a:solidFill>
                  <a:schemeClr val="bg1"/>
                </a:solidFill>
              </a:rPr>
              <a:t>Triệu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Quang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Phục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   </a:t>
            </a:r>
            <a:r>
              <a:rPr lang="en-US" sz="4800" b="1" dirty="0">
                <a:solidFill>
                  <a:schemeClr val="bg1"/>
                </a:solidFill>
              </a:rPr>
              <a:t>D.</a:t>
            </a:r>
            <a:r>
              <a:rPr lang="en-US" sz="4800" dirty="0">
                <a:solidFill>
                  <a:schemeClr val="bg1"/>
                </a:solidFill>
              </a:rPr>
              <a:t> </a:t>
            </a:r>
            <a:r>
              <a:rPr lang="en-US" sz="4800" dirty="0" err="1">
                <a:solidFill>
                  <a:schemeClr val="bg1"/>
                </a:solidFill>
              </a:rPr>
              <a:t>Triệu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Túc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533400" y="38862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i="1" dirty="0">
                <a:solidFill>
                  <a:srgbClr val="FFFF00"/>
                </a:solidFill>
              </a:rPr>
              <a:t>Câu </a:t>
            </a:r>
            <a:r>
              <a:rPr lang="en-US" sz="4400" b="1" i="1" dirty="0" smtClean="0">
                <a:solidFill>
                  <a:srgbClr val="FFFF00"/>
                </a:solidFill>
              </a:rPr>
              <a:t>5</a:t>
            </a:r>
            <a:r>
              <a:rPr lang="vi-VN" sz="4400" b="1" i="1" dirty="0" smtClean="0">
                <a:solidFill>
                  <a:srgbClr val="FFFF00"/>
                </a:solidFill>
              </a:rPr>
              <a:t>:</a:t>
            </a:r>
            <a:r>
              <a:rPr lang="vi-VN" sz="4400" i="1" dirty="0">
                <a:solidFill>
                  <a:srgbClr val="FFFF00"/>
                </a:solidFill>
              </a:rPr>
              <a:t> Nhân dân sau này gọi Triệu Quang Phục là</a:t>
            </a:r>
          </a:p>
          <a:p>
            <a:r>
              <a:rPr lang="vi-VN" sz="4400" dirty="0">
                <a:solidFill>
                  <a:srgbClr val="FFFF00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A.</a:t>
            </a:r>
            <a:r>
              <a:rPr lang="vi-VN" sz="4400" dirty="0">
                <a:solidFill>
                  <a:schemeClr val="bg1"/>
                </a:solidFill>
              </a:rPr>
              <a:t> Dạ Trạch Vương.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B.</a:t>
            </a:r>
            <a:r>
              <a:rPr lang="vi-VN" sz="4400" dirty="0">
                <a:solidFill>
                  <a:schemeClr val="bg1"/>
                </a:solidFill>
              </a:rPr>
              <a:t> Điền Triệt Vương.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C.</a:t>
            </a:r>
            <a:r>
              <a:rPr lang="vi-VN" sz="4400" dirty="0">
                <a:solidFill>
                  <a:schemeClr val="bg1"/>
                </a:solidFill>
              </a:rPr>
              <a:t> Gia Ninh Vương.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D.</a:t>
            </a:r>
            <a:r>
              <a:rPr lang="vi-VN" sz="4400" dirty="0">
                <a:solidFill>
                  <a:schemeClr val="bg1"/>
                </a:solidFill>
              </a:rPr>
              <a:t> Khuất Lão Vương.</a:t>
            </a:r>
          </a:p>
        </p:txBody>
      </p:sp>
      <p:sp>
        <p:nvSpPr>
          <p:cNvPr id="3" name="Donut 2"/>
          <p:cNvSpPr/>
          <p:nvPr/>
        </p:nvSpPr>
        <p:spPr>
          <a:xfrm>
            <a:off x="609600" y="16764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i="1" dirty="0">
                <a:solidFill>
                  <a:srgbClr val="FFFF00"/>
                </a:solidFill>
              </a:rPr>
              <a:t>Câu </a:t>
            </a:r>
            <a:r>
              <a:rPr lang="en-US" sz="4400" b="1" i="1" dirty="0">
                <a:solidFill>
                  <a:srgbClr val="FFFF00"/>
                </a:solidFill>
              </a:rPr>
              <a:t>6</a:t>
            </a:r>
            <a:r>
              <a:rPr lang="vi-VN" sz="4400" b="1" i="1" dirty="0" smtClean="0">
                <a:solidFill>
                  <a:srgbClr val="FFFF00"/>
                </a:solidFill>
              </a:rPr>
              <a:t>:</a:t>
            </a:r>
            <a:r>
              <a:rPr lang="vi-VN" sz="4400" i="1" dirty="0">
                <a:solidFill>
                  <a:srgbClr val="FFFF00"/>
                </a:solidFill>
              </a:rPr>
              <a:t> Sau khi khởi nghĩa giành thắng lợi, Triệu Quang Phục đã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A.</a:t>
            </a:r>
            <a:r>
              <a:rPr lang="vi-VN" sz="4400" dirty="0">
                <a:solidFill>
                  <a:schemeClr val="bg1"/>
                </a:solidFill>
              </a:rPr>
              <a:t> tiếp tục xây dựng lực lượng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B.</a:t>
            </a:r>
            <a:r>
              <a:rPr lang="vi-VN" sz="4400" dirty="0">
                <a:solidFill>
                  <a:schemeClr val="bg1"/>
                </a:solidFill>
              </a:rPr>
              <a:t> lên ngôi vua.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C.</a:t>
            </a:r>
            <a:r>
              <a:rPr lang="vi-VN" sz="4400" dirty="0">
                <a:solidFill>
                  <a:schemeClr val="bg1"/>
                </a:solidFill>
              </a:rPr>
              <a:t> đưa Lý Phật Tử lên làm vua.</a:t>
            </a:r>
          </a:p>
          <a:p>
            <a:r>
              <a:rPr lang="vi-VN" sz="4400" dirty="0">
                <a:solidFill>
                  <a:schemeClr val="bg1"/>
                </a:solidFill>
              </a:rPr>
              <a:t>   </a:t>
            </a:r>
            <a:r>
              <a:rPr lang="vi-VN" sz="4400" b="1" dirty="0">
                <a:solidFill>
                  <a:schemeClr val="bg1"/>
                </a:solidFill>
              </a:rPr>
              <a:t>D.</a:t>
            </a:r>
            <a:r>
              <a:rPr lang="vi-VN" sz="4400" dirty="0">
                <a:solidFill>
                  <a:schemeClr val="bg1"/>
                </a:solidFill>
              </a:rPr>
              <a:t> tiến đánh sang đất Trung Quốc.</a:t>
            </a:r>
          </a:p>
        </p:txBody>
      </p:sp>
      <p:sp>
        <p:nvSpPr>
          <p:cNvPr id="3" name="Donut 2"/>
          <p:cNvSpPr/>
          <p:nvPr/>
        </p:nvSpPr>
        <p:spPr>
          <a:xfrm>
            <a:off x="381000" y="22098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solidFill>
                  <a:srgbClr val="FFFF00"/>
                </a:solidFill>
              </a:rPr>
              <a:t>Câu</a:t>
            </a:r>
            <a:r>
              <a:rPr lang="en-US" sz="3600" b="1" i="1" dirty="0" smtClean="0">
                <a:solidFill>
                  <a:srgbClr val="FFFF00"/>
                </a:solidFill>
              </a:rPr>
              <a:t> 7. </a:t>
            </a:r>
            <a:r>
              <a:rPr lang="vi-VN" sz="3600" b="1" i="1" dirty="0" smtClean="0">
                <a:solidFill>
                  <a:srgbClr val="FFFF00"/>
                </a:solidFill>
              </a:rPr>
              <a:t>20 </a:t>
            </a:r>
            <a:r>
              <a:rPr lang="vi-VN" sz="3600" b="1" i="1" dirty="0">
                <a:solidFill>
                  <a:srgbClr val="FFFF00"/>
                </a:solidFill>
              </a:rPr>
              <a:t>năm sau, Lý Phật Tử ở phía nam đã</a:t>
            </a:r>
          </a:p>
          <a:p>
            <a:r>
              <a:rPr lang="vi-VN" sz="3600" dirty="0"/>
              <a:t>   </a:t>
            </a:r>
            <a:r>
              <a:rPr lang="vi-VN" sz="3600" b="1" dirty="0">
                <a:solidFill>
                  <a:schemeClr val="bg1"/>
                </a:solidFill>
              </a:rPr>
              <a:t>A.</a:t>
            </a:r>
            <a:r>
              <a:rPr lang="vi-VN" sz="3600" dirty="0">
                <a:solidFill>
                  <a:schemeClr val="bg1"/>
                </a:solidFill>
              </a:rPr>
              <a:t> kéo quân về cướp ngôi của Triệu Việt Vương.</a:t>
            </a:r>
          </a:p>
          <a:p>
            <a:r>
              <a:rPr lang="vi-VN" sz="3600" dirty="0">
                <a:solidFill>
                  <a:schemeClr val="bg1"/>
                </a:solidFill>
              </a:rPr>
              <a:t>   </a:t>
            </a:r>
            <a:r>
              <a:rPr lang="vi-VN" sz="3600" b="1" dirty="0">
                <a:solidFill>
                  <a:schemeClr val="bg1"/>
                </a:solidFill>
              </a:rPr>
              <a:t>B.</a:t>
            </a:r>
            <a:r>
              <a:rPr lang="vi-VN" sz="3600" dirty="0">
                <a:solidFill>
                  <a:schemeClr val="bg1"/>
                </a:solidFill>
              </a:rPr>
              <a:t> về đầu quân cho Triệu Việt Vương.</a:t>
            </a:r>
          </a:p>
          <a:p>
            <a:r>
              <a:rPr lang="vi-VN" sz="3600" dirty="0">
                <a:solidFill>
                  <a:schemeClr val="bg1"/>
                </a:solidFill>
              </a:rPr>
              <a:t>   </a:t>
            </a:r>
            <a:r>
              <a:rPr lang="vi-VN" sz="3600" b="1" dirty="0">
                <a:solidFill>
                  <a:schemeClr val="bg1"/>
                </a:solidFill>
              </a:rPr>
              <a:t>C.</a:t>
            </a:r>
            <a:r>
              <a:rPr lang="vi-VN" sz="3600" dirty="0">
                <a:solidFill>
                  <a:schemeClr val="bg1"/>
                </a:solidFill>
              </a:rPr>
              <a:t> thành lập một chính quyền ở phía Nam.</a:t>
            </a:r>
          </a:p>
          <a:p>
            <a:r>
              <a:rPr lang="vi-VN" sz="3600" dirty="0">
                <a:solidFill>
                  <a:schemeClr val="bg1"/>
                </a:solidFill>
              </a:rPr>
              <a:t>   </a:t>
            </a:r>
            <a:r>
              <a:rPr lang="vi-VN" sz="3600" b="1" dirty="0">
                <a:solidFill>
                  <a:schemeClr val="bg1"/>
                </a:solidFill>
              </a:rPr>
              <a:t>D.</a:t>
            </a:r>
            <a:r>
              <a:rPr lang="vi-VN" sz="3600" dirty="0">
                <a:solidFill>
                  <a:schemeClr val="bg1"/>
                </a:solidFill>
              </a:rPr>
              <a:t> tiến quân sang Trung Quốc.</a:t>
            </a:r>
          </a:p>
        </p:txBody>
      </p:sp>
      <p:sp>
        <p:nvSpPr>
          <p:cNvPr id="3" name="Donut 2"/>
          <p:cNvSpPr/>
          <p:nvPr/>
        </p:nvSpPr>
        <p:spPr>
          <a:xfrm>
            <a:off x="533400" y="12954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1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i="1" dirty="0">
                <a:solidFill>
                  <a:srgbClr val="FFFF00"/>
                </a:solidFill>
              </a:rPr>
              <a:t>Câu </a:t>
            </a:r>
            <a:r>
              <a:rPr lang="en-US" sz="3600" i="1" dirty="0" smtClean="0">
                <a:solidFill>
                  <a:srgbClr val="FFFF00"/>
                </a:solidFill>
              </a:rPr>
              <a:t>8</a:t>
            </a:r>
            <a:r>
              <a:rPr lang="vi-VN" sz="3600" i="1" dirty="0" smtClean="0">
                <a:solidFill>
                  <a:srgbClr val="FFFF00"/>
                </a:solidFill>
              </a:rPr>
              <a:t>:</a:t>
            </a:r>
            <a:r>
              <a:rPr lang="vi-VN" sz="3600" i="1" dirty="0">
                <a:solidFill>
                  <a:srgbClr val="FFFF00"/>
                </a:solidFill>
              </a:rPr>
              <a:t> Vì sao Lý Phật Tử lại không sang chầu nhà Tùy ?</a:t>
            </a:r>
          </a:p>
          <a:p>
            <a:r>
              <a:rPr lang="vi-VN" sz="3600" dirty="0"/>
              <a:t>  </a:t>
            </a:r>
            <a:r>
              <a:rPr lang="vi-VN" sz="3600" dirty="0">
                <a:solidFill>
                  <a:schemeClr val="bg1"/>
                </a:solidFill>
              </a:rPr>
              <a:t> </a:t>
            </a:r>
            <a:r>
              <a:rPr lang="vi-VN" sz="3600" b="1" dirty="0">
                <a:solidFill>
                  <a:schemeClr val="bg1"/>
                </a:solidFill>
              </a:rPr>
              <a:t>A.</a:t>
            </a:r>
            <a:r>
              <a:rPr lang="vi-VN" sz="3600" dirty="0">
                <a:solidFill>
                  <a:schemeClr val="bg1"/>
                </a:solidFill>
              </a:rPr>
              <a:t> Do nhà Tùy không có lời mời trang trọng.</a:t>
            </a:r>
          </a:p>
          <a:p>
            <a:r>
              <a:rPr lang="vi-VN" sz="3600" dirty="0">
                <a:solidFill>
                  <a:schemeClr val="bg1"/>
                </a:solidFill>
              </a:rPr>
              <a:t>   </a:t>
            </a:r>
            <a:r>
              <a:rPr lang="vi-VN" sz="3600" b="1" dirty="0">
                <a:solidFill>
                  <a:schemeClr val="bg1"/>
                </a:solidFill>
              </a:rPr>
              <a:t>B.</a:t>
            </a:r>
            <a:r>
              <a:rPr lang="vi-VN" sz="3600" dirty="0">
                <a:solidFill>
                  <a:schemeClr val="bg1"/>
                </a:solidFill>
              </a:rPr>
              <a:t> Do Lý Phật Tử bị ốm.</a:t>
            </a:r>
          </a:p>
          <a:p>
            <a:r>
              <a:rPr lang="vi-VN" sz="3600" dirty="0">
                <a:solidFill>
                  <a:schemeClr val="bg1"/>
                </a:solidFill>
              </a:rPr>
              <a:t>   </a:t>
            </a:r>
            <a:r>
              <a:rPr lang="vi-VN" sz="3600" b="1" dirty="0">
                <a:solidFill>
                  <a:schemeClr val="bg1"/>
                </a:solidFill>
              </a:rPr>
              <a:t>C.</a:t>
            </a:r>
            <a:r>
              <a:rPr lang="vi-VN" sz="3600" dirty="0">
                <a:solidFill>
                  <a:schemeClr val="bg1"/>
                </a:solidFill>
              </a:rPr>
              <a:t> Do Lý Phật Tử ngại đường xá xa xôi.</a:t>
            </a:r>
          </a:p>
          <a:p>
            <a:r>
              <a:rPr lang="vi-VN" sz="3600" dirty="0">
                <a:solidFill>
                  <a:schemeClr val="bg1"/>
                </a:solidFill>
              </a:rPr>
              <a:t>   </a:t>
            </a:r>
            <a:r>
              <a:rPr lang="vi-VN" sz="3600" b="1" dirty="0">
                <a:solidFill>
                  <a:schemeClr val="bg1"/>
                </a:solidFill>
              </a:rPr>
              <a:t>D.</a:t>
            </a:r>
            <a:r>
              <a:rPr lang="vi-VN" sz="3600" dirty="0">
                <a:solidFill>
                  <a:schemeClr val="bg1"/>
                </a:solidFill>
              </a:rPr>
              <a:t> Do Lý Phật Tử có lòng tự tôn dân tộc, không chấp nhận nước ta là một nước chư hầu của Trung Quốc.</a:t>
            </a:r>
          </a:p>
        </p:txBody>
      </p:sp>
      <p:sp>
        <p:nvSpPr>
          <p:cNvPr id="3" name="Donut 2"/>
          <p:cNvSpPr/>
          <p:nvPr/>
        </p:nvSpPr>
        <p:spPr>
          <a:xfrm>
            <a:off x="533400" y="4038600"/>
            <a:ext cx="762000" cy="762000"/>
          </a:xfrm>
          <a:prstGeom prst="donut">
            <a:avLst>
              <a:gd name="adj" fmla="val 1137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296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HƯỚNG DẪN HỌC</a:t>
            </a:r>
          </a:p>
          <a:p>
            <a:pPr marL="1143000" indent="-569913">
              <a:buFont typeface="+mj-lt"/>
              <a:buAutoNum type="arabicPeriod"/>
              <a:tabLst>
                <a:tab pos="744538" algn="l"/>
              </a:tabLst>
            </a:pPr>
            <a:r>
              <a:rPr lang="en-US" sz="3600" dirty="0" err="1" smtClean="0">
                <a:solidFill>
                  <a:schemeClr val="bg1"/>
                </a:solidFill>
              </a:rPr>
              <a:t>Học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bài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vừa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học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1143000" indent="-569913">
              <a:buFont typeface="+mj-lt"/>
              <a:buAutoNum type="arabicPeriod"/>
              <a:tabLst>
                <a:tab pos="744538" algn="l"/>
              </a:tabLst>
            </a:pPr>
            <a:r>
              <a:rPr lang="en-US" sz="3600" dirty="0" err="1" smtClean="0">
                <a:solidFill>
                  <a:schemeClr val="bg1"/>
                </a:solidFill>
              </a:rPr>
              <a:t>Đọc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bài</a:t>
            </a:r>
            <a:r>
              <a:rPr lang="en-US" sz="3600" dirty="0" smtClean="0">
                <a:solidFill>
                  <a:schemeClr val="bg1"/>
                </a:solidFill>
              </a:rPr>
              <a:t> 23, </a:t>
            </a:r>
            <a:r>
              <a:rPr lang="en-US" sz="3600" dirty="0" err="1" smtClean="0">
                <a:solidFill>
                  <a:schemeClr val="bg1"/>
                </a:solidFill>
              </a:rPr>
              <a:t>hoàn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thành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bảng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thống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kê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theo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mẫu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573087">
              <a:tabLst>
                <a:tab pos="744538" algn="l"/>
              </a:tabLst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3087">
              <a:tabLst>
                <a:tab pos="744538" algn="l"/>
              </a:tabLst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3087">
              <a:tabLst>
                <a:tab pos="744538" algn="l"/>
              </a:tabLst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573087">
              <a:tabLst>
                <a:tab pos="744538" algn="l"/>
              </a:tabLst>
            </a:pPr>
            <a:r>
              <a:rPr lang="en-US" sz="3200" dirty="0" smtClean="0">
                <a:solidFill>
                  <a:schemeClr val="bg1"/>
                </a:solidFill>
              </a:rPr>
              <a:t>3.  </a:t>
            </a:r>
            <a:r>
              <a:rPr lang="en-US" sz="3200" dirty="0" err="1" smtClean="0">
                <a:solidFill>
                  <a:schemeClr val="bg1"/>
                </a:solidFill>
              </a:rPr>
              <a:t>Bài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24. </a:t>
            </a:r>
            <a:r>
              <a:rPr lang="en-US" sz="3200" dirty="0" err="1">
                <a:solidFill>
                  <a:schemeClr val="bg1"/>
                </a:solidFill>
              </a:rPr>
              <a:t>Nước</a:t>
            </a:r>
            <a:r>
              <a:rPr lang="en-US" sz="3200" dirty="0">
                <a:solidFill>
                  <a:schemeClr val="bg1"/>
                </a:solidFill>
              </a:rPr>
              <a:t> Cham-pa </a:t>
            </a:r>
            <a:r>
              <a:rPr lang="en-US" sz="3200" dirty="0" err="1">
                <a:solidFill>
                  <a:schemeClr val="bg1"/>
                </a:solidFill>
              </a:rPr>
              <a:t>từ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kỉ</a:t>
            </a:r>
            <a:r>
              <a:rPr lang="en-US" sz="3200" dirty="0">
                <a:solidFill>
                  <a:schemeClr val="bg1"/>
                </a:solidFill>
              </a:rPr>
              <a:t> II </a:t>
            </a:r>
            <a:r>
              <a:rPr lang="en-US" sz="3200" dirty="0" err="1">
                <a:solidFill>
                  <a:schemeClr val="bg1"/>
                </a:solidFill>
              </a:rPr>
              <a:t>đến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thế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kỉ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X</a:t>
            </a:r>
          </a:p>
          <a:p>
            <a:pPr marL="857250" indent="-857250">
              <a:buFontTx/>
              <a:buChar char="-"/>
            </a:pPr>
            <a:r>
              <a:rPr lang="en-US" sz="3200" dirty="0" err="1" smtClean="0">
                <a:solidFill>
                  <a:schemeClr val="bg1"/>
                </a:solidFill>
              </a:rPr>
              <a:t>Đọc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trước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bài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marL="857250" indent="-857250">
              <a:buFontTx/>
              <a:buChar char="-"/>
            </a:pPr>
            <a:r>
              <a:rPr lang="en-US" sz="3200" dirty="0" err="1" smtClean="0">
                <a:solidFill>
                  <a:schemeClr val="bg1"/>
                </a:solidFill>
              </a:rPr>
              <a:t>Giới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thiệu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một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thành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tựu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văn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hóa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tiêu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biểu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của</a:t>
            </a:r>
            <a:r>
              <a:rPr lang="en-US" sz="3200" dirty="0" smtClean="0">
                <a:solidFill>
                  <a:schemeClr val="bg1"/>
                </a:solidFill>
              </a:rPr>
              <a:t>  Cham-pa ( </a:t>
            </a:r>
            <a:r>
              <a:rPr lang="en-US" sz="3200" dirty="0" err="1" smtClean="0">
                <a:solidFill>
                  <a:schemeClr val="bg1"/>
                </a:solidFill>
              </a:rPr>
              <a:t>khoảng</a:t>
            </a:r>
            <a:r>
              <a:rPr lang="en-US" sz="3200" dirty="0" smtClean="0">
                <a:solidFill>
                  <a:schemeClr val="bg1"/>
                </a:solidFill>
              </a:rPr>
              <a:t> 1/2 </a:t>
            </a:r>
            <a:r>
              <a:rPr lang="en-US" sz="3200" dirty="0" err="1" smtClean="0">
                <a:solidFill>
                  <a:schemeClr val="bg1"/>
                </a:solidFill>
              </a:rPr>
              <a:t>trang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giấy</a:t>
            </a:r>
            <a:r>
              <a:rPr lang="en-US" sz="3200" dirty="0" smtClean="0">
                <a:solidFill>
                  <a:schemeClr val="bg1"/>
                </a:solidFill>
              </a:rPr>
              <a:t>).  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82844"/>
              </p:ext>
            </p:extLst>
          </p:nvPr>
        </p:nvGraphicFramePr>
        <p:xfrm>
          <a:off x="457199" y="2286000"/>
          <a:ext cx="8458202" cy="1219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4479"/>
                <a:gridCol w="1663129"/>
                <a:gridCol w="1781924"/>
                <a:gridCol w="1544335"/>
                <a:gridCol w="1544335"/>
              </a:tblGrid>
              <a:tr h="121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cuộc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khởi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nghĩa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Thời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gian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Địa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điểm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Người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lãnh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đạo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Kết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quả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  <a:effectLst/>
                        </a:rPr>
                        <a:t> ý </a:t>
                      </a:r>
                      <a:r>
                        <a:rPr lang="en-US" sz="2400" dirty="0" err="1">
                          <a:solidFill>
                            <a:srgbClr val="006600"/>
                          </a:solidFill>
                          <a:effectLst/>
                        </a:rPr>
                        <a:t>nghĩa</a:t>
                      </a:r>
                      <a:endParaRPr lang="en-US" sz="24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755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ĐỀ: </a:t>
            </a:r>
            <a:endParaRPr lang="en-US" sz="2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 ĐẤU TRANH GIÀNH ĐỘC LẬP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THỜI KÌ BẮC THUỘC (TỪ NĂM 40 ĐẾN THẾ KỈ IX)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 +18+19+20+21+22+23)</a:t>
            </a:r>
          </a:p>
          <a:p>
            <a:pPr algn="ctr"/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81000" y="2895600"/>
            <a:ext cx="8500713" cy="1077218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smtClean="0">
                <a:solidFill>
                  <a:srgbClr val="006600"/>
                </a:solidFill>
              </a:rPr>
              <a:t>I. </a:t>
            </a:r>
            <a:r>
              <a:rPr lang="en-US" b="1" dirty="0" err="1">
                <a:solidFill>
                  <a:srgbClr val="006600"/>
                </a:solidFill>
              </a:rPr>
              <a:t>Chính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sách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cai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trị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của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các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triều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đại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phong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kiến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phương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Bắc</a:t>
            </a:r>
            <a:r>
              <a:rPr lang="en-US" b="1" dirty="0" smtClean="0">
                <a:solidFill>
                  <a:srgbClr val="006600"/>
                </a:solidFill>
              </a:rPr>
              <a:t>. 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8500712" cy="1077218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II.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C</a:t>
            </a:r>
            <a:r>
              <a:rPr lang="en-US" b="1" dirty="0" err="1" smtClean="0">
                <a:solidFill>
                  <a:srgbClr val="006600"/>
                </a:solidFill>
              </a:rPr>
              <a:t>ác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cuộc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đấu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tranh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giành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độc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lập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tiêu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biểu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từ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năm</a:t>
            </a:r>
            <a:r>
              <a:rPr lang="en-US" b="1" dirty="0">
                <a:solidFill>
                  <a:srgbClr val="006600"/>
                </a:solidFill>
              </a:rPr>
              <a:t> 40 </a:t>
            </a:r>
            <a:r>
              <a:rPr lang="en-US" b="1" dirty="0" err="1">
                <a:solidFill>
                  <a:srgbClr val="006600"/>
                </a:solidFill>
              </a:rPr>
              <a:t>đến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thế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kỉ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smtClean="0">
                <a:solidFill>
                  <a:srgbClr val="006600"/>
                </a:solidFill>
              </a:rPr>
              <a:t>IX</a:t>
            </a:r>
            <a:endParaRPr lang="en-US" altLang="en-US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52400"/>
            <a:ext cx="8610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bóc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lột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248389"/>
              </p:ext>
            </p:extLst>
          </p:nvPr>
        </p:nvGraphicFramePr>
        <p:xfrm>
          <a:off x="228600" y="1524000"/>
          <a:ext cx="8610600" cy="46399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1800"/>
                <a:gridCol w="5638800"/>
              </a:tblGrid>
              <a:tr h="5960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Chính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sách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cai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trị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Nhà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Hán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4488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err="1" smtClean="0"/>
                        <a:t>Hành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chính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7494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err="1" smtClean="0"/>
                        <a:t>Kinh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tế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91909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err="1" smtClean="0"/>
                        <a:t>Văn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hóa-xã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hội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</a:txBody>
                  <a:tcPr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24200" y="2057400"/>
            <a:ext cx="5638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Chân,Nhật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76600" y="3505200"/>
            <a:ext cx="52116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thuế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4572000"/>
            <a:ext cx="538249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4714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52773" y="218182"/>
            <a:ext cx="8026020" cy="1077218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6600"/>
                </a:solidFill>
                <a:sym typeface="Wingdings" pitchFamily="2" charset="2"/>
              </a:rPr>
              <a:t>II. </a:t>
            </a:r>
            <a:r>
              <a:rPr lang="en-US" b="1" dirty="0" err="1">
                <a:solidFill>
                  <a:srgbClr val="006600"/>
                </a:solidFill>
                <a:sym typeface="Wingdings" pitchFamily="2" charset="2"/>
              </a:rPr>
              <a:t>C</a:t>
            </a:r>
            <a:r>
              <a:rPr lang="en-US" b="1" dirty="0" err="1">
                <a:solidFill>
                  <a:srgbClr val="006600"/>
                </a:solidFill>
              </a:rPr>
              <a:t>ác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cuộc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đấu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tranh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giành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độc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lập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tiêu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biểu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từ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năm</a:t>
            </a:r>
            <a:r>
              <a:rPr lang="en-US" b="1" dirty="0">
                <a:solidFill>
                  <a:srgbClr val="006600"/>
                </a:solidFill>
              </a:rPr>
              <a:t> 40 </a:t>
            </a:r>
            <a:r>
              <a:rPr lang="en-US" b="1" dirty="0" err="1">
                <a:solidFill>
                  <a:srgbClr val="006600"/>
                </a:solidFill>
              </a:rPr>
              <a:t>đến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thế</a:t>
            </a:r>
            <a:r>
              <a:rPr lang="en-US" b="1" dirty="0">
                <a:solidFill>
                  <a:srgbClr val="006600"/>
                </a:solidFill>
              </a:rPr>
              <a:t> </a:t>
            </a:r>
            <a:r>
              <a:rPr lang="en-US" b="1" dirty="0" err="1">
                <a:solidFill>
                  <a:srgbClr val="006600"/>
                </a:solidFill>
              </a:rPr>
              <a:t>kỉ</a:t>
            </a:r>
            <a:r>
              <a:rPr lang="en-US" b="1" dirty="0">
                <a:solidFill>
                  <a:srgbClr val="006600"/>
                </a:solidFill>
              </a:rPr>
              <a:t> IX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70007" y="1447800"/>
            <a:ext cx="8026020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1.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Khởi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nghĩa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Hai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Bà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Trưng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(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năm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40) 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89380" y="2133600"/>
            <a:ext cx="8026020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2.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Khởi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nghĩa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Lý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Bí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Nhà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nước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Vạn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Xuân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250842" y="2831812"/>
            <a:ext cx="3494463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a.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Nguyên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nhân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87006" y="3581400"/>
            <a:ext cx="3470974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b.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Diễn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biến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11953" y="4343400"/>
            <a:ext cx="7803397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3.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Lý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006600"/>
                </a:solidFill>
                <a:sym typeface="Wingdings" pitchFamily="2" charset="2"/>
              </a:rPr>
              <a:t>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am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Đế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chống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quân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Lương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 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11952" y="5105400"/>
            <a:ext cx="7803397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4.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Triệu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Quang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Phục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chống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Lương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592" y="1908482"/>
            <a:ext cx="787831" cy="923330"/>
            <a:chOff x="-1956661" y="2985700"/>
            <a:chExt cx="787831" cy="923330"/>
          </a:xfrm>
        </p:grpSpPr>
        <p:sp>
          <p:nvSpPr>
            <p:cNvPr id="7" name="Oval 6"/>
            <p:cNvSpPr/>
            <p:nvPr/>
          </p:nvSpPr>
          <p:spPr bwMode="auto">
            <a:xfrm>
              <a:off x="-1956661" y="3107123"/>
              <a:ext cx="762000" cy="7921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-1911780" y="2985700"/>
              <a:ext cx="7429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en-US" sz="5400" dirty="0">
                  <a:solidFill>
                    <a:schemeClr val="bg1"/>
                  </a:solidFill>
                  <a:sym typeface="Wingdings" pitchFamily="2" charset="2"/>
                </a:rPr>
                <a:t></a:t>
              </a:r>
              <a:endParaRPr lang="en-US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11953" y="5867400"/>
            <a:ext cx="7803397" cy="584775"/>
          </a:xfrm>
          <a:prstGeom prst="rect">
            <a:avLst/>
          </a:prstGeom>
          <a:solidFill>
            <a:srgbClr val="FFFF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5.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Nhà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nước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Vạn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Xuân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sụp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sym typeface="Wingdings" pitchFamily="2" charset="2"/>
              </a:rPr>
              <a:t>đổ</a:t>
            </a:r>
            <a:r>
              <a:rPr lang="en-US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ô 1"/>
          <p:cNvSpPr/>
          <p:nvPr/>
        </p:nvSpPr>
        <p:spPr>
          <a:xfrm>
            <a:off x="263071" y="599237"/>
            <a:ext cx="2327729" cy="3842053"/>
          </a:xfrm>
          <a:prstGeom prst="roundRect">
            <a:avLst/>
          </a:prstGeom>
          <a:solidFill>
            <a:srgbClr val="CCFFFF"/>
          </a:solidFill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ô 2"/>
          <p:cNvSpPr/>
          <p:nvPr/>
        </p:nvSpPr>
        <p:spPr>
          <a:xfrm>
            <a:off x="2667000" y="457200"/>
            <a:ext cx="3102429" cy="3938120"/>
          </a:xfrm>
          <a:prstGeom prst="roundRect">
            <a:avLst/>
          </a:prstGeom>
          <a:solidFill>
            <a:srgbClr val="CCFFFF"/>
          </a:solidFill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ô 3"/>
          <p:cNvSpPr/>
          <p:nvPr/>
        </p:nvSpPr>
        <p:spPr>
          <a:xfrm>
            <a:off x="5889170" y="533401"/>
            <a:ext cx="3026229" cy="3886200"/>
          </a:xfrm>
          <a:prstGeom prst="roundRect">
            <a:avLst/>
          </a:prstGeom>
          <a:solidFill>
            <a:srgbClr val="CCFFFF"/>
          </a:solidFill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ục tiêu"/>
          <p:cNvSpPr txBox="1"/>
          <p:nvPr/>
        </p:nvSpPr>
        <p:spPr>
          <a:xfrm>
            <a:off x="304800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Mục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tiêu</a:t>
            </a:r>
            <a:endParaRPr lang="en-US" sz="3200" b="1" dirty="0"/>
          </a:p>
        </p:txBody>
      </p:sp>
      <p:sp>
        <p:nvSpPr>
          <p:cNvPr id="7" name="Biện pháp"/>
          <p:cNvSpPr txBox="1"/>
          <p:nvPr/>
        </p:nvSpPr>
        <p:spPr>
          <a:xfrm>
            <a:off x="3124200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Biện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pháp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8" name="Tác động"/>
          <p:cNvSpPr txBox="1"/>
          <p:nvPr/>
        </p:nvSpPr>
        <p:spPr>
          <a:xfrm>
            <a:off x="6172200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Tác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động</a:t>
            </a:r>
            <a:endParaRPr lang="en-US" sz="3200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19200" y="-183"/>
            <a:ext cx="7027671" cy="523220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Chính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sách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cai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trị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của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nhà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6600"/>
                </a:solidFill>
                <a:sym typeface="Wingdings" pitchFamily="2" charset="2"/>
              </a:rPr>
              <a:t>Lương</a:t>
            </a:r>
            <a:r>
              <a:rPr lang="en-US" sz="2800" b="1" dirty="0" smtClean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en-US" altLang="en-US" sz="2800" b="1" dirty="0">
              <a:solidFill>
                <a:srgbClr val="006600"/>
              </a:solidFill>
            </a:endParaRPr>
          </a:p>
        </p:txBody>
      </p:sp>
      <p:sp>
        <p:nvSpPr>
          <p:cNvPr id="10" name="Bóc lột nhiều"/>
          <p:cNvSpPr txBox="1"/>
          <p:nvPr/>
        </p:nvSpPr>
        <p:spPr>
          <a:xfrm>
            <a:off x="381000" y="3015367"/>
            <a:ext cx="220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 </a:t>
            </a:r>
            <a:r>
              <a:rPr lang="en-US" sz="2800" b="1" dirty="0" err="1" smtClean="0"/>
              <a:t>Bóc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lột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càng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nhiều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càng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tốt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11" name="Dễ cai trị"/>
          <p:cNvSpPr txBox="1"/>
          <p:nvPr/>
        </p:nvSpPr>
        <p:spPr>
          <a:xfrm>
            <a:off x="406401" y="124402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</a:rPr>
              <a:t>Dễ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cai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trị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Dễ cai trị"/>
          <p:cNvSpPr txBox="1"/>
          <p:nvPr/>
        </p:nvSpPr>
        <p:spPr>
          <a:xfrm>
            <a:off x="2666999" y="1143000"/>
            <a:ext cx="3102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- Chia </a:t>
            </a:r>
            <a:r>
              <a:rPr lang="en-US" sz="2800" b="1" dirty="0" err="1" smtClean="0">
                <a:solidFill>
                  <a:srgbClr val="C00000"/>
                </a:solidFill>
              </a:rPr>
              <a:t>lại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địa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giới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Dễ cai trị"/>
          <p:cNvSpPr txBox="1"/>
          <p:nvPr/>
        </p:nvSpPr>
        <p:spPr>
          <a:xfrm>
            <a:off x="2667000" y="1600200"/>
            <a:ext cx="3102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biệt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đối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xử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(</a:t>
            </a:r>
            <a:r>
              <a:rPr lang="en-US" sz="2800" b="1" dirty="0" err="1" smtClean="0">
                <a:solidFill>
                  <a:srgbClr val="C00000"/>
                </a:solidFill>
              </a:rPr>
              <a:t>Việt</a:t>
            </a:r>
            <a:r>
              <a:rPr lang="en-US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</a:rPr>
              <a:t>Hán</a:t>
            </a:r>
            <a:r>
              <a:rPr lang="en-US" sz="2800" b="1" dirty="0" smtClean="0">
                <a:solidFill>
                  <a:srgbClr val="C00000"/>
                </a:solidFill>
              </a:rPr>
              <a:t>)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Dễ cai trị"/>
          <p:cNvSpPr txBox="1"/>
          <p:nvPr/>
        </p:nvSpPr>
        <p:spPr>
          <a:xfrm>
            <a:off x="2692401" y="3236893"/>
            <a:ext cx="3102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 </a:t>
            </a:r>
            <a:r>
              <a:rPr lang="en-US" sz="2800" b="1" dirty="0" err="1" smtClean="0"/>
              <a:t>Tăng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thuế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( </a:t>
            </a:r>
            <a:r>
              <a:rPr lang="en-US" sz="2800" b="1" dirty="0" err="1" smtClean="0"/>
              <a:t>kể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vô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lý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15" name="Dễ cai trị"/>
          <p:cNvSpPr txBox="1"/>
          <p:nvPr/>
        </p:nvSpPr>
        <p:spPr>
          <a:xfrm>
            <a:off x="5918200" y="1219200"/>
            <a:ext cx="307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</a:rPr>
              <a:t>Mẫu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thuẫn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tăng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7" name="Dễ cai trị"/>
          <p:cNvSpPr txBox="1"/>
          <p:nvPr/>
        </p:nvSpPr>
        <p:spPr>
          <a:xfrm>
            <a:off x="5918200" y="2993073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 </a:t>
            </a:r>
            <a:r>
              <a:rPr lang="en-US" sz="2800" b="1" dirty="0" err="1" smtClean="0"/>
              <a:t>Nhân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dân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cực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khổ</a:t>
            </a:r>
            <a:endParaRPr lang="en-US" sz="2800" b="1" dirty="0"/>
          </a:p>
        </p:txBody>
      </p:sp>
      <p:sp>
        <p:nvSpPr>
          <p:cNvPr id="18" name="Dễ cai trị"/>
          <p:cNvSpPr txBox="1"/>
          <p:nvPr/>
        </p:nvSpPr>
        <p:spPr>
          <a:xfrm>
            <a:off x="5889171" y="3896380"/>
            <a:ext cx="3026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 </a:t>
            </a:r>
            <a:r>
              <a:rPr lang="en-US" sz="2800" b="1" dirty="0" err="1" smtClean="0"/>
              <a:t>Nổi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dậy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đấu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tranh</a:t>
            </a:r>
            <a:endParaRPr lang="en-US" sz="2800" b="1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46093" y="1176676"/>
            <a:ext cx="8588828" cy="17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06038" y="4648200"/>
            <a:ext cx="86085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a. 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Nguyên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nhân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: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6935" y="4647585"/>
            <a:ext cx="77259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                        Do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ách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cai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trị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tàn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bạo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và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bóc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lột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dã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man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của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sym typeface="Wingdings" pitchFamily="2" charset="2"/>
              </a:rPr>
              <a:t>nhà</a:t>
            </a:r>
            <a:r>
              <a:rPr lang="en-US" sz="32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sym typeface="Wingdings" pitchFamily="2" charset="2"/>
              </a:rPr>
              <a:t>Lương</a:t>
            </a:r>
            <a:r>
              <a:rPr lang="en-US" sz="3200" b="1" dirty="0" smtClean="0">
                <a:solidFill>
                  <a:srgbClr val="FFFF00"/>
                </a:solidFill>
                <a:sym typeface="Wingdings" pitchFamily="2" charset="2"/>
              </a:rPr>
              <a:t>                  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44039" y="4495800"/>
            <a:ext cx="762000" cy="1178547"/>
            <a:chOff x="-1981200" y="1076914"/>
            <a:chExt cx="762000" cy="1178547"/>
          </a:xfrm>
        </p:grpSpPr>
        <p:sp>
          <p:nvSpPr>
            <p:cNvPr id="31" name="Oval 30"/>
            <p:cNvSpPr/>
            <p:nvPr/>
          </p:nvSpPr>
          <p:spPr bwMode="auto">
            <a:xfrm>
              <a:off x="-1981200" y="1463298"/>
              <a:ext cx="762000" cy="7921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"/>
            <p:cNvSpPr>
              <a:spLocks noChangeArrowheads="1"/>
            </p:cNvSpPr>
            <p:nvPr/>
          </p:nvSpPr>
          <p:spPr bwMode="auto">
            <a:xfrm>
              <a:off x="-1962150" y="1076914"/>
              <a:ext cx="7429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en-US" sz="5400" dirty="0">
                  <a:solidFill>
                    <a:schemeClr val="bg1"/>
                  </a:solidFill>
                  <a:sym typeface="Wingdings" pitchFamily="2" charset="2"/>
                </a:rPr>
                <a:t></a:t>
              </a:r>
              <a:endParaRPr lang="en-US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Dễ cai trị"/>
          <p:cNvSpPr txBox="1"/>
          <p:nvPr/>
        </p:nvSpPr>
        <p:spPr>
          <a:xfrm>
            <a:off x="2764971" y="2490804"/>
            <a:ext cx="3102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- </a:t>
            </a:r>
            <a:r>
              <a:rPr lang="en-US" sz="2800" b="1" dirty="0" err="1" smtClean="0">
                <a:solidFill>
                  <a:srgbClr val="C00000"/>
                </a:solidFill>
              </a:rPr>
              <a:t>Đồng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hóa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47800" y="5171182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3200" b="1" dirty="0" smtClean="0">
                <a:solidFill>
                  <a:srgbClr val="FFFF00"/>
                </a:solidFill>
              </a:rPr>
              <a:t>                                                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Lý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Bí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phất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cờ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</a:p>
          <a:p>
            <a:pPr>
              <a:defRPr/>
            </a:pPr>
            <a:r>
              <a:rPr lang="en-US" altLang="en-US" sz="3200" b="1" dirty="0" err="1" smtClean="0">
                <a:solidFill>
                  <a:srgbClr val="FFFF00"/>
                </a:solidFill>
              </a:rPr>
              <a:t>khởi</a:t>
            </a:r>
            <a:r>
              <a:rPr lang="en-US" altLang="en-US" sz="3200" b="1" dirty="0" smtClean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FFFF00"/>
                </a:solidFill>
              </a:rPr>
              <a:t>nghĩa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23" grpId="0"/>
      <p:bldP spid="25" grpId="0"/>
      <p:bldP spid="3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152400"/>
            <a:ext cx="8991600" cy="461665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FFFF00"/>
                </a:solidFill>
              </a:rPr>
              <a:t>Baûng</a:t>
            </a:r>
            <a:r>
              <a:rPr lang="en-US" altLang="en-US" sz="2400" b="1" dirty="0">
                <a:solidFill>
                  <a:srgbClr val="FFFF00"/>
                </a:solidFill>
              </a:rPr>
              <a:t> so </a:t>
            </a:r>
            <a:r>
              <a:rPr lang="en-US" altLang="en-US" sz="2400" b="1" dirty="0" err="1">
                <a:solidFill>
                  <a:srgbClr val="FFFF00"/>
                </a:solidFill>
              </a:rPr>
              <a:t>saùnh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chính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saùch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cai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trò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cuûa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nhaø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Löông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vôùi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nhaø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</a:rPr>
              <a:t>Haùn</a:t>
            </a:r>
            <a:endParaRPr lang="en-US" alt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534083"/>
              </p:ext>
            </p:extLst>
          </p:nvPr>
        </p:nvGraphicFramePr>
        <p:xfrm>
          <a:off x="152400" y="883920"/>
          <a:ext cx="86868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581400"/>
                <a:gridCol w="3733800"/>
              </a:tblGrid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Chính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sách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cai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</a:rPr>
                        <a:t>trị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NHÀ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HÁN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NHÀ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LƯƠNG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9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Hành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chính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Kinh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tế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8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Văn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hóa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xã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hội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143500" y="4800600"/>
            <a:ext cx="3810000" cy="96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latin typeface="VNI-Times" pitchFamily="2" charset="0"/>
              </a:rPr>
              <a:t>-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gay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gắt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105400"/>
            <a:ext cx="381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latin typeface="VNI-Times" pitchFamily="2" charset="0"/>
              </a:rPr>
              <a:t>-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1389" y="3048000"/>
            <a:ext cx="3810000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latin typeface="VNI-Times" pitchFamily="2" charset="0"/>
              </a:rPr>
              <a:t>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ắt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cống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nạp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nề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1850648"/>
            <a:ext cx="3810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latin typeface="VNI-Times" pitchFamily="2" charset="0"/>
              </a:rPr>
              <a:t>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quận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1905000"/>
            <a:ext cx="3810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latin typeface="VNI-Times" pitchFamily="2" charset="0"/>
              </a:rPr>
              <a:t>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quận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39499" y="3048000"/>
            <a:ext cx="38100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latin typeface="VNI-Times" pitchFamily="2" charset="0"/>
              </a:rPr>
              <a:t>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sắt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200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ắt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cống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nạp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nề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3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52400"/>
            <a:ext cx="76549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2.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Khởi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nghĩa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Lý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Bí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.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Nhà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nước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Vạn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Xuân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thành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lập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. </a:t>
            </a:r>
            <a:endParaRPr lang="en-US" altLang="en-US" sz="4000" b="1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0053" y="218182"/>
            <a:ext cx="762000" cy="960061"/>
            <a:chOff x="-1981200" y="1295400"/>
            <a:chExt cx="762000" cy="960061"/>
          </a:xfrm>
        </p:grpSpPr>
        <p:sp>
          <p:nvSpPr>
            <p:cNvPr id="4" name="Oval 3"/>
            <p:cNvSpPr/>
            <p:nvPr/>
          </p:nvSpPr>
          <p:spPr bwMode="auto">
            <a:xfrm>
              <a:off x="-1981200" y="1463298"/>
              <a:ext cx="762000" cy="79216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5400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-1962150" y="1295400"/>
              <a:ext cx="7429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altLang="en-US" sz="5400" dirty="0">
                  <a:solidFill>
                    <a:schemeClr val="bg1"/>
                  </a:solidFill>
                  <a:sym typeface="Wingdings" pitchFamily="2" charset="2"/>
                </a:rPr>
                <a:t></a:t>
              </a:r>
              <a:endParaRPr lang="en-US" altLang="en-US" sz="5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11870" y="1494837"/>
            <a:ext cx="76549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a.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Nguyên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nhân</a:t>
            </a:r>
            <a:r>
              <a:rPr lang="en-US" sz="4000" b="1" dirty="0" smtClean="0">
                <a:solidFill>
                  <a:srgbClr val="FFFF00"/>
                </a:solidFill>
                <a:sym typeface="Wingdings" pitchFamily="2" charset="2"/>
              </a:rPr>
              <a:t>  </a:t>
            </a:r>
            <a:endParaRPr lang="en-US" altLang="en-US" sz="4000" b="1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870" y="2286000"/>
            <a:ext cx="76549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4000" b="1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altLang="en-US" sz="4000" b="1" dirty="0" smtClean="0">
                <a:solidFill>
                  <a:srgbClr val="FFFF00"/>
                </a:solidFill>
                <a:sym typeface="Wingdings" pitchFamily="2" charset="2"/>
              </a:rPr>
              <a:t>b. </a:t>
            </a:r>
            <a:r>
              <a:rPr lang="en-US" alt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Diễn</a:t>
            </a:r>
            <a:r>
              <a:rPr lang="en-US" alt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 altLang="en-US" sz="4000" b="1" dirty="0" err="1" smtClean="0">
                <a:solidFill>
                  <a:srgbClr val="FFFF00"/>
                </a:solidFill>
                <a:sym typeface="Wingdings" pitchFamily="2" charset="2"/>
              </a:rPr>
              <a:t>biến</a:t>
            </a:r>
            <a:r>
              <a:rPr lang="en-US" altLang="en-US" sz="4000" b="1" dirty="0" smtClean="0">
                <a:solidFill>
                  <a:srgbClr val="FFFF00"/>
                </a:solidFill>
                <a:sym typeface="Wingdings" pitchFamily="2" charset="2"/>
              </a:rPr>
              <a:t> </a:t>
            </a:r>
            <a:endParaRPr lang="en-US" alt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057400" y="624840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VNI-Thufap1" pitchFamily="2" charset="0"/>
              </a:rPr>
              <a:t>Troø chôi: Theo daáu chaân quaân khôûi nghóa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lum bright="-12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10001" r="19000" b="7333"/>
          <a:stretch>
            <a:fillRect/>
          </a:stretch>
        </p:blipFill>
        <p:spPr bwMode="auto">
          <a:xfrm>
            <a:off x="1981200" y="228600"/>
            <a:ext cx="5715000" cy="5867400"/>
          </a:xfrm>
          <a:prstGeom prst="rect">
            <a:avLst/>
          </a:prstGeom>
          <a:solidFill>
            <a:srgbClr val="FF9900"/>
          </a:solidFill>
          <a:ln w="76200" cmpd="tri">
            <a:solidFill>
              <a:srgbClr val="FF66FF"/>
            </a:solidFill>
            <a:miter lim="800000"/>
            <a:headEnd/>
            <a:tailEnd/>
          </a:ln>
        </p:spPr>
      </p:pic>
      <p:pic>
        <p:nvPicPr>
          <p:cNvPr id="48132" name="Picture 4" descr="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973512"/>
            <a:ext cx="914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jkghj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30400"/>
            <a:ext cx="990600" cy="736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6" descr="Untitled-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4" t="9677" r="26881" b="25806"/>
          <a:stretch>
            <a:fillRect/>
          </a:stretch>
        </p:blipFill>
        <p:spPr bwMode="auto">
          <a:xfrm>
            <a:off x="2286000" y="762000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181600" y="304800"/>
            <a:ext cx="1066800" cy="838200"/>
          </a:xfrm>
          <a:prstGeom prst="irregularSeal2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8136" name="Picture 8" descr="030619380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962400" y="3276600"/>
            <a:ext cx="2514600" cy="2209800"/>
          </a:xfrm>
          <a:prstGeom prst="cloudCallout">
            <a:avLst>
              <a:gd name="adj1" fmla="val -98106"/>
              <a:gd name="adj2" fmla="val -238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/>
              <a:t>Veà kinh teá nhaø Löông boùc loät nhaân daân ta baèng caùch naøo?</a:t>
            </a:r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152400" y="4953000"/>
            <a:ext cx="1600200" cy="1524000"/>
          </a:xfrm>
          <a:prstGeom prst="wedgeRectCallout">
            <a:avLst>
              <a:gd name="adj1" fmla="val 125398"/>
              <a:gd name="adj2" fmla="val -103069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400" b="1" dirty="0" err="1"/>
              <a:t>Ñaët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ra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haøng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traêm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thöù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thueá</a:t>
            </a:r>
            <a:endParaRPr lang="en-US" altLang="en-US" sz="2400" b="1" dirty="0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>
            <a:off x="4343400" y="3276600"/>
            <a:ext cx="2514600" cy="2209800"/>
          </a:xfrm>
          <a:prstGeom prst="cloudCallout">
            <a:avLst>
              <a:gd name="adj1" fmla="val -112940"/>
              <a:gd name="adj2" fmla="val -10467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/>
              <a:t>Khôûi nghóa Lyù Bí buøng noå ôû ñaâu? Vaøo thôøi gian naøo?</a:t>
            </a:r>
          </a:p>
        </p:txBody>
      </p:sp>
      <p:sp>
        <p:nvSpPr>
          <p:cNvPr id="48146" name="AutoShape 18"/>
          <p:cNvSpPr>
            <a:spLocks noChangeArrowheads="1"/>
          </p:cNvSpPr>
          <p:nvPr/>
        </p:nvSpPr>
        <p:spPr bwMode="auto">
          <a:xfrm>
            <a:off x="152400" y="152400"/>
            <a:ext cx="1600200" cy="1600200"/>
          </a:xfrm>
          <a:prstGeom prst="wedgeRectCallout">
            <a:avLst>
              <a:gd name="adj1" fmla="val 95139"/>
              <a:gd name="adj2" fmla="val 4305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400" b="1"/>
              <a:t>Muøa xuaân naêm 542, ôû Thaùi Bình</a:t>
            </a:r>
          </a:p>
        </p:txBody>
      </p:sp>
      <p:sp>
        <p:nvSpPr>
          <p:cNvPr id="48147" name="AutoShape 19"/>
          <p:cNvSpPr>
            <a:spLocks noChangeArrowheads="1"/>
          </p:cNvSpPr>
          <p:nvPr/>
        </p:nvSpPr>
        <p:spPr bwMode="auto">
          <a:xfrm>
            <a:off x="4038600" y="2667000"/>
            <a:ext cx="2514600" cy="2209800"/>
          </a:xfrm>
          <a:prstGeom prst="cloudCallout">
            <a:avLst>
              <a:gd name="adj1" fmla="val -47222"/>
              <a:gd name="adj2" fmla="val -9037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/>
              <a:t>Thöù söû Giao Chaâu laø ai? Laø ngöôøi nhö theá naøo?</a:t>
            </a:r>
          </a:p>
        </p:txBody>
      </p:sp>
      <p:sp>
        <p:nvSpPr>
          <p:cNvPr id="48148" name="AutoShape 20"/>
          <p:cNvSpPr>
            <a:spLocks noChangeArrowheads="1"/>
          </p:cNvSpPr>
          <p:nvPr/>
        </p:nvSpPr>
        <p:spPr bwMode="auto">
          <a:xfrm>
            <a:off x="152400" y="2895600"/>
            <a:ext cx="1676400" cy="1143000"/>
          </a:xfrm>
          <a:prstGeom prst="wedgeRectCallout">
            <a:avLst>
              <a:gd name="adj1" fmla="val 110509"/>
              <a:gd name="adj2" fmla="val -93056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400" b="1"/>
              <a:t>Nöôùc Vaïn Xuaân ra ñôøi</a:t>
            </a:r>
          </a:p>
        </p:txBody>
      </p:sp>
      <p:sp>
        <p:nvSpPr>
          <p:cNvPr id="48149" name="AutoShape 21"/>
          <p:cNvSpPr>
            <a:spLocks noChangeArrowheads="1"/>
          </p:cNvSpPr>
          <p:nvPr/>
        </p:nvSpPr>
        <p:spPr bwMode="auto">
          <a:xfrm>
            <a:off x="4419600" y="3200400"/>
            <a:ext cx="2514600" cy="2209800"/>
          </a:xfrm>
          <a:prstGeom prst="cloudCallout">
            <a:avLst>
              <a:gd name="adj1" fmla="val -87940"/>
              <a:gd name="adj2" fmla="val -8541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/>
              <a:t>Keát quaû lôùn nhaát cuûa cuoäc khôûi nghóa Lyù Bí?</a:t>
            </a:r>
          </a:p>
        </p:txBody>
      </p:sp>
      <p:sp>
        <p:nvSpPr>
          <p:cNvPr id="48150" name="AutoShape 22"/>
          <p:cNvSpPr>
            <a:spLocks noChangeArrowheads="1"/>
          </p:cNvSpPr>
          <p:nvPr/>
        </p:nvSpPr>
        <p:spPr bwMode="auto">
          <a:xfrm>
            <a:off x="6629400" y="2133600"/>
            <a:ext cx="2209800" cy="914400"/>
          </a:xfrm>
          <a:prstGeom prst="wedgeRectCallout">
            <a:avLst>
              <a:gd name="adj1" fmla="val -161782"/>
              <a:gd name="adj2" fmla="val -1263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400" b="1" dirty="0" err="1"/>
              <a:t>Tieâu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Tö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tham</a:t>
            </a:r>
            <a:r>
              <a:rPr lang="en-US" altLang="en-US" sz="2400" b="1" dirty="0"/>
              <a:t> lam, </a:t>
            </a:r>
            <a:r>
              <a:rPr lang="en-US" altLang="en-US" sz="2400" b="1" dirty="0" err="1"/>
              <a:t>taøn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baïo</a:t>
            </a:r>
            <a:endParaRPr lang="en-US" altLang="en-US" sz="2400" b="1" dirty="0"/>
          </a:p>
        </p:txBody>
      </p:sp>
      <p:sp>
        <p:nvSpPr>
          <p:cNvPr id="48151" name="AutoShape 23"/>
          <p:cNvSpPr>
            <a:spLocks noChangeArrowheads="1"/>
          </p:cNvSpPr>
          <p:nvPr/>
        </p:nvSpPr>
        <p:spPr bwMode="auto">
          <a:xfrm>
            <a:off x="4800600" y="3505200"/>
            <a:ext cx="2514600" cy="2133600"/>
          </a:xfrm>
          <a:prstGeom prst="cloudCallout">
            <a:avLst>
              <a:gd name="adj1" fmla="val -18056"/>
              <a:gd name="adj2" fmla="val -17797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2000" b="1"/>
              <a:t>Quaân Löông toå chöùc phaûn coâng maáy laàn? Keát quaû ra sao?</a:t>
            </a:r>
          </a:p>
        </p:txBody>
      </p:sp>
      <p:sp>
        <p:nvSpPr>
          <p:cNvPr id="48152" name="AutoShape 24"/>
          <p:cNvSpPr>
            <a:spLocks noChangeArrowheads="1"/>
          </p:cNvSpPr>
          <p:nvPr/>
        </p:nvSpPr>
        <p:spPr bwMode="auto">
          <a:xfrm>
            <a:off x="7162800" y="838200"/>
            <a:ext cx="1981200" cy="914400"/>
          </a:xfrm>
          <a:prstGeom prst="wedgeRectCallout">
            <a:avLst>
              <a:gd name="adj1" fmla="val -120593"/>
              <a:gd name="adj2" fmla="val -60245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400" b="1"/>
              <a:t>Hai laàn, thaát baïi naëng neà</a:t>
            </a:r>
          </a:p>
        </p:txBody>
      </p:sp>
    </p:spTree>
    <p:extLst>
      <p:ext uri="{BB962C8B-B14F-4D97-AF65-F5344CB8AC3E}">
        <p14:creationId xmlns:p14="http://schemas.microsoft.com/office/powerpoint/2010/main" val="34047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8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8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8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5"/>
                  </p:tgtEl>
                </p:cond>
              </p:nextCondLst>
            </p:seq>
          </p:childTnLst>
        </p:cTn>
      </p:par>
    </p:tnLst>
    <p:bldLst>
      <p:bldP spid="48130" grpId="0"/>
      <p:bldP spid="48142" grpId="0" animBg="1"/>
      <p:bldP spid="48142" grpId="1" animBg="1"/>
      <p:bldP spid="48143" grpId="0" animBg="1"/>
      <p:bldP spid="48145" grpId="0" animBg="1"/>
      <p:bldP spid="48145" grpId="1" animBg="1"/>
      <p:bldP spid="48146" grpId="0" animBg="1"/>
      <p:bldP spid="48147" grpId="0" animBg="1"/>
      <p:bldP spid="48147" grpId="1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1" grpId="1" animBg="1"/>
      <p:bldP spid="481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1289</Words>
  <Application>Microsoft Office PowerPoint</Application>
  <PresentationFormat>On-screen Show (4:3)</PresentationFormat>
  <Paragraphs>249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95</cp:revision>
  <dcterms:created xsi:type="dcterms:W3CDTF">2020-04-06T02:33:09Z</dcterms:created>
  <dcterms:modified xsi:type="dcterms:W3CDTF">2020-05-05T03:34:25Z</dcterms:modified>
</cp:coreProperties>
</file>